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4" r:id="rId1"/>
  </p:sldMasterIdLst>
  <p:notesMasterIdLst>
    <p:notesMasterId r:id="rId26"/>
  </p:notesMasterIdLst>
  <p:sldIdLst>
    <p:sldId id="256" r:id="rId2"/>
    <p:sldId id="2147473763" r:id="rId3"/>
    <p:sldId id="2593" r:id="rId4"/>
    <p:sldId id="2614" r:id="rId5"/>
    <p:sldId id="2615" r:id="rId6"/>
    <p:sldId id="2147473773" r:id="rId7"/>
    <p:sldId id="2147473775" r:id="rId8"/>
    <p:sldId id="2147473778" r:id="rId9"/>
    <p:sldId id="2147473787" r:id="rId10"/>
    <p:sldId id="2147473784" r:id="rId11"/>
    <p:sldId id="2147473789" r:id="rId12"/>
    <p:sldId id="2147473751" r:id="rId13"/>
    <p:sldId id="2147473755" r:id="rId14"/>
    <p:sldId id="2147473793" r:id="rId15"/>
    <p:sldId id="2147473783" r:id="rId16"/>
    <p:sldId id="2147473791" r:id="rId17"/>
    <p:sldId id="2147473792" r:id="rId18"/>
    <p:sldId id="2147473780" r:id="rId19"/>
    <p:sldId id="2147473785" r:id="rId20"/>
    <p:sldId id="2147473777" r:id="rId21"/>
    <p:sldId id="2607" r:id="rId22"/>
    <p:sldId id="2617" r:id="rId23"/>
    <p:sldId id="2147473790" r:id="rId24"/>
    <p:sldId id="2147473771" r:id="rId25"/>
  </p:sldIdLst>
  <p:sldSz cx="12192000" cy="6858000"/>
  <p:notesSz cx="6858000" cy="9144000"/>
  <p:embeddedFontLst>
    <p:embeddedFont>
      <p:font typeface="Playfair Display Black" pitchFamily="2" charset="77"/>
      <p:bold r:id="rId27"/>
      <p:italic r:id="rId28"/>
      <p:boldItalic r:id="rId29"/>
    </p:embeddedFont>
    <p:embeddedFont>
      <p:font typeface="Playfair Display Medium" pitchFamily="2" charset="77"/>
      <p:regular r:id="rId30"/>
      <p:italic r:id="rId31"/>
    </p:embeddedFont>
    <p:embeddedFont>
      <p:font typeface="Poppins" pitchFamily="2" charset="77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838"/>
    <a:srgbClr val="FDE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3181B5-99A1-5D4B-B7B5-236755F8D25E}" v="3" dt="2025-10-20T08:55:24.7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51"/>
    <p:restoredTop sz="96327"/>
  </p:normalViewPr>
  <p:slideViewPr>
    <p:cSldViewPr snapToGrid="0">
      <p:cViewPr varScale="1">
        <p:scale>
          <a:sx n="112" d="100"/>
          <a:sy n="112" d="100"/>
        </p:scale>
        <p:origin x="27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80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00"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00">
                <a:latin typeface="Poppins" pitchFamily="2" charset="77"/>
                <a:cs typeface="Poppins" pitchFamily="2" charset="77"/>
              </a:defRPr>
            </a:lvl1pPr>
          </a:lstStyle>
          <a:p>
            <a:fld id="{29561A76-E01E-C145-9BED-988C98CCA3EF}" type="datetimeFigureOut">
              <a:rPr lang="en-US" smtClean="0"/>
              <a:pPr/>
              <a:t>10/20/25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latin typeface="Poppins" pitchFamily="2" charset="77"/>
                <a:cs typeface="Poppins" pitchFamily="2" charset="77"/>
              </a:defRPr>
            </a:lvl1pPr>
          </a:lstStyle>
          <a:p>
            <a:fld id="{EDB5C7DD-1778-0741-A3C2-35B19FEF5C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04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Poppins" pitchFamily="2" charset="77"/>
        <a:ea typeface="+mn-ea"/>
        <a:cs typeface="Poppins" pitchFamily="2" charset="77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6CA9C08F-3BC1-9AAB-797A-3F177EA33527}"/>
              </a:ext>
            </a:extLst>
          </p:cNvPr>
          <p:cNvSpPr txBox="1">
            <a:spLocks/>
          </p:cNvSpPr>
          <p:nvPr userDrawn="1"/>
        </p:nvSpPr>
        <p:spPr>
          <a:xfrm>
            <a:off x="8565772" y="6398877"/>
            <a:ext cx="31379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58613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586130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261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391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522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652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782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913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9043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586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334B9-8972-7F44-AAEF-F4CB73EE91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pPr marL="0" marR="0" lvl="0" indent="0" algn="r" defTabSz="586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F4EF850D-F2F1-7D1E-AD7E-C94CC55D37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0980" y="181611"/>
            <a:ext cx="10425152" cy="275590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1100" b="0" i="0" u="none" cap="all" baseline="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EC6EF86-F5F3-35FF-CE2C-DA06A1239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980" y="436880"/>
            <a:ext cx="10425152" cy="660400"/>
          </a:xfrm>
          <a:prstGeom prst="rect">
            <a:avLst/>
          </a:prstGeom>
        </p:spPr>
        <p:txBody>
          <a:bodyPr lIns="72000" tIns="108000" rIns="90000"/>
          <a:lstStyle>
            <a:lvl1pPr>
              <a:lnSpc>
                <a:spcPts val="2200"/>
              </a:lnSpc>
              <a:defRPr lang="en-US" sz="2200" dirty="0">
                <a:latin typeface="Playfair Display Medium" pitchFamily="2" charset="77"/>
              </a:defRPr>
            </a:lvl1pPr>
          </a:lstStyle>
          <a:p>
            <a:pPr marL="0" lvl="0">
              <a:lnSpc>
                <a:spcPts val="2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4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6CA9C08F-3BC1-9AAB-797A-3F177EA33527}"/>
              </a:ext>
            </a:extLst>
          </p:cNvPr>
          <p:cNvSpPr txBox="1">
            <a:spLocks/>
          </p:cNvSpPr>
          <p:nvPr userDrawn="1"/>
        </p:nvSpPr>
        <p:spPr>
          <a:xfrm>
            <a:off x="8565772" y="6398877"/>
            <a:ext cx="31379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58613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586130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261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391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522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652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782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913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9043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586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334B9-8972-7F44-AAEF-F4CB73EE91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pPr marL="0" marR="0" lvl="0" indent="0" algn="r" defTabSz="586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F4EF850D-F2F1-7D1E-AD7E-C94CC55D37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0979" y="181611"/>
            <a:ext cx="10399427" cy="275590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1100" b="0" i="0" u="none" cap="all" baseline="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EC6EF86-F5F3-35FF-CE2C-DA06A1239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979" y="436880"/>
            <a:ext cx="10399427" cy="660400"/>
          </a:xfrm>
          <a:prstGeom prst="rect">
            <a:avLst/>
          </a:prstGeom>
        </p:spPr>
        <p:txBody>
          <a:bodyPr lIns="72000" tIns="108000"/>
          <a:lstStyle>
            <a:lvl1pPr>
              <a:defRPr lang="en-US" sz="2200">
                <a:latin typeface="Playfair Display Medium" pitchFamily="2" charset="77"/>
              </a:defRPr>
            </a:lvl1pPr>
          </a:lstStyle>
          <a:p>
            <a:pPr marL="0" lvl="0">
              <a:lnSpc>
                <a:spcPts val="2000"/>
              </a:lnSpc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5952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32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7396F5E-2613-D085-76D1-379E10E99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300" y="2766218"/>
            <a:ext cx="7556500" cy="1325563"/>
          </a:xfrm>
          <a:prstGeom prst="rect">
            <a:avLst/>
          </a:prstGeom>
        </p:spPr>
        <p:txBody>
          <a:bodyPr anchor="ctr"/>
          <a:lstStyle>
            <a:lvl1pPr algn="l">
              <a:defRPr sz="5000">
                <a:latin typeface="Playfair Display Medium" pitchFamily="2" charset="77"/>
              </a:defRPr>
            </a:lvl1pPr>
          </a:lstStyle>
          <a:p>
            <a:r>
              <a:rPr lang="en-US"/>
              <a:t>Section break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E2D55E5-9CA7-052C-3FC9-062E4DF617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  <a:cs typeface="Poppins" pitchFamily="2" charset="77"/>
              </a:defRPr>
            </a:lvl1pPr>
          </a:lstStyle>
          <a:p>
            <a:fld id="{9FB334B9-8972-7F44-AAEF-F4CB73EE91A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2FDDE87-55C5-62AF-5B89-55FF6EBE3B7F}"/>
              </a:ext>
            </a:extLst>
          </p:cNvPr>
          <p:cNvGrpSpPr/>
          <p:nvPr userDrawn="1"/>
        </p:nvGrpSpPr>
        <p:grpSpPr>
          <a:xfrm rot="859713">
            <a:off x="6792688" y="1385314"/>
            <a:ext cx="5511302" cy="6322962"/>
            <a:chOff x="5322847" y="2992906"/>
            <a:chExt cx="810387" cy="929734"/>
          </a:xfrm>
          <a:solidFill>
            <a:schemeClr val="bg1">
              <a:lumMod val="65000"/>
              <a:alpha val="22616"/>
            </a:schemeClr>
          </a:solidFill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E6F3B028-151D-78A7-5AA5-DAC2728DA721}"/>
                </a:ext>
              </a:extLst>
            </p:cNvPr>
            <p:cNvSpPr/>
            <p:nvPr/>
          </p:nvSpPr>
          <p:spPr>
            <a:xfrm flipH="1">
              <a:off x="5322847" y="3377905"/>
              <a:ext cx="28800" cy="1692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3157DB8-8824-DC3C-36E1-E22F84BFF236}"/>
                </a:ext>
              </a:extLst>
            </p:cNvPr>
            <p:cNvSpPr/>
            <p:nvPr/>
          </p:nvSpPr>
          <p:spPr>
            <a:xfrm>
              <a:off x="6061234" y="2992906"/>
              <a:ext cx="72000" cy="92973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66F295CA-86C3-F1DB-6EB3-842B55E9607C}"/>
                </a:ext>
              </a:extLst>
            </p:cNvPr>
            <p:cNvSpPr/>
            <p:nvPr/>
          </p:nvSpPr>
          <p:spPr>
            <a:xfrm>
              <a:off x="5931499" y="3054573"/>
              <a:ext cx="64800" cy="8064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C8572B2E-350F-B99D-F245-8E1D473A6C60}"/>
                </a:ext>
              </a:extLst>
            </p:cNvPr>
            <p:cNvSpPr/>
            <p:nvPr/>
          </p:nvSpPr>
          <p:spPr>
            <a:xfrm>
              <a:off x="5804076" y="3119373"/>
              <a:ext cx="57600" cy="6768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9C4E0775-79F4-0587-9333-A5CBF8DF5210}"/>
                </a:ext>
              </a:extLst>
            </p:cNvPr>
            <p:cNvSpPr/>
            <p:nvPr/>
          </p:nvSpPr>
          <p:spPr>
            <a:xfrm>
              <a:off x="5678963" y="3184173"/>
              <a:ext cx="50400" cy="5472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42391625-474F-BD11-D2CF-BAB3DB892B83}"/>
                </a:ext>
              </a:extLst>
            </p:cNvPr>
            <p:cNvSpPr/>
            <p:nvPr/>
          </p:nvSpPr>
          <p:spPr>
            <a:xfrm>
              <a:off x="5551270" y="3247173"/>
              <a:ext cx="43200" cy="4212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32F0A0F4-0EA6-27DF-DB24-E21CEA751C01}"/>
                </a:ext>
              </a:extLst>
            </p:cNvPr>
            <p:cNvSpPr/>
            <p:nvPr/>
          </p:nvSpPr>
          <p:spPr>
            <a:xfrm>
              <a:off x="5430777" y="3310173"/>
              <a:ext cx="36000" cy="2952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Poppins" pitchFamily="2" charset="77"/>
                <a:cs typeface="Poppins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86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A082ECB-8FA8-DC33-CC54-51430D910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38880"/>
            <a:ext cx="12192000" cy="1574799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defRPr sz="5500" b="1">
                <a:solidFill>
                  <a:schemeClr val="bg1"/>
                </a:solidFill>
                <a:latin typeface="Playfair Display Black" pitchFamily="2" charset="77"/>
                <a:ea typeface="Roboto Black" panose="02000000000000000000" pitchFamily="2" charset="0"/>
                <a:cs typeface="Playfair Display Black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964655F-3CE0-2906-9E1C-036AF7F44B00}"/>
              </a:ext>
            </a:extLst>
          </p:cNvPr>
          <p:cNvCxnSpPr>
            <a:cxnSpLocks/>
          </p:cNvCxnSpPr>
          <p:nvPr userDrawn="1"/>
        </p:nvCxnSpPr>
        <p:spPr>
          <a:xfrm>
            <a:off x="0" y="3738880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FBEE2F-078A-62A1-EAD9-3F98C8621ECE}"/>
              </a:ext>
            </a:extLst>
          </p:cNvPr>
          <p:cNvCxnSpPr>
            <a:cxnSpLocks/>
          </p:cNvCxnSpPr>
          <p:nvPr userDrawn="1"/>
        </p:nvCxnSpPr>
        <p:spPr>
          <a:xfrm>
            <a:off x="0" y="531367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63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6CA9C08F-3BC1-9AAB-797A-3F177EA33527}"/>
              </a:ext>
            </a:extLst>
          </p:cNvPr>
          <p:cNvSpPr txBox="1">
            <a:spLocks/>
          </p:cNvSpPr>
          <p:nvPr userDrawn="1"/>
        </p:nvSpPr>
        <p:spPr>
          <a:xfrm>
            <a:off x="8565772" y="6398877"/>
            <a:ext cx="31379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58613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586130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261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391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522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652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782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913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9043" algn="l" defTabSz="586130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586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334B9-8972-7F44-AAEF-F4CB73EE91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pPr marL="0" marR="0" lvl="0" indent="0" algn="r" defTabSz="586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EC6EF86-F5F3-35FF-CE2C-DA06A1239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980" y="180026"/>
            <a:ext cx="10425152" cy="660400"/>
          </a:xfrm>
          <a:prstGeom prst="rect">
            <a:avLst/>
          </a:prstGeom>
        </p:spPr>
        <p:txBody>
          <a:bodyPr lIns="72000" tIns="108000" rIns="90000"/>
          <a:lstStyle>
            <a:lvl1pPr>
              <a:lnSpc>
                <a:spcPts val="2200"/>
              </a:lnSpc>
              <a:defRPr lang="en-US" sz="2200" dirty="0">
                <a:latin typeface="Playfair Display Medium" pitchFamily="2" charset="77"/>
              </a:defRPr>
            </a:lvl1pPr>
          </a:lstStyle>
          <a:p>
            <a:pPr marL="0" lvl="0">
              <a:lnSpc>
                <a:spcPts val="2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9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8" y="293149"/>
            <a:ext cx="10240903" cy="608337"/>
          </a:xfrm>
        </p:spPr>
        <p:txBody>
          <a:bodyPr anchor="t"/>
          <a:lstStyle>
            <a:lvl1pPr>
              <a:defRPr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1061544"/>
            <a:ext cx="10240903" cy="5027510"/>
          </a:xfrm>
        </p:spPr>
        <p:txBody>
          <a:bodyPr/>
          <a:lstStyle>
            <a:lvl1pPr>
              <a:defRPr b="0" i="0">
                <a:latin typeface="Poppins" pitchFamily="2" charset="77"/>
                <a:cs typeface="Poppins" pitchFamily="2" charset="77"/>
              </a:defRPr>
            </a:lvl1pPr>
            <a:lvl2pPr>
              <a:defRPr b="0" i="0">
                <a:latin typeface="Poppins" pitchFamily="2" charset="77"/>
                <a:cs typeface="Poppins" pitchFamily="2" charset="77"/>
              </a:defRPr>
            </a:lvl2pPr>
            <a:lvl3pPr>
              <a:defRPr b="0" i="0">
                <a:latin typeface="Poppins" pitchFamily="2" charset="77"/>
                <a:cs typeface="Poppins" pitchFamily="2" charset="77"/>
              </a:defRPr>
            </a:lvl3pPr>
            <a:lvl4pPr>
              <a:defRPr b="0" i="0">
                <a:latin typeface="Poppins" pitchFamily="2" charset="77"/>
                <a:cs typeface="Poppins" pitchFamily="2" charset="77"/>
              </a:defRPr>
            </a:lvl4pPr>
            <a:lvl5pPr>
              <a:defRPr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Poppins" pitchFamily="2" charset="77"/>
                <a:cs typeface="Poppins" pitchFamily="2" charset="77"/>
              </a:defRPr>
            </a:lvl1pPr>
          </a:lstStyle>
          <a:p>
            <a:fld id="{6B12B50C-7EEE-46CD-BAF7-BBC4026D959A}" type="datetime2">
              <a:rPr lang="en-US" smtClean="0"/>
              <a:pPr/>
              <a:t>Monday, October 20,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Poppins" pitchFamily="2" charset="77"/>
                <a:cs typeface="Poppi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Poppins" pitchFamily="2" charset="77"/>
                <a:cs typeface="Poppins" pitchFamily="2" charset="77"/>
              </a:defRPr>
            </a:lvl1pPr>
          </a:lstStyle>
          <a:p>
            <a:fld id="{B9EAB3BA-07EE-4B64-A177-47C30D7758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2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4D7D88F-5D8A-CCDC-3196-CA306BEFFDDB}"/>
              </a:ext>
            </a:extLst>
          </p:cNvPr>
          <p:cNvGrpSpPr/>
          <p:nvPr userDrawn="1"/>
        </p:nvGrpSpPr>
        <p:grpSpPr>
          <a:xfrm>
            <a:off x="11170684" y="247260"/>
            <a:ext cx="678881" cy="778861"/>
            <a:chOff x="5322847" y="2992906"/>
            <a:chExt cx="810387" cy="929734"/>
          </a:xfrm>
          <a:solidFill>
            <a:schemeClr val="accent6"/>
          </a:solidFill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89190BC9-3B47-A239-C444-C9AFC2D84291}"/>
                </a:ext>
              </a:extLst>
            </p:cNvPr>
            <p:cNvSpPr/>
            <p:nvPr/>
          </p:nvSpPr>
          <p:spPr>
            <a:xfrm flipH="1">
              <a:off x="5322847" y="3377905"/>
              <a:ext cx="28800" cy="1692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F2933D06-B919-8C84-3EB1-2FF8C587B93A}"/>
                </a:ext>
              </a:extLst>
            </p:cNvPr>
            <p:cNvSpPr/>
            <p:nvPr/>
          </p:nvSpPr>
          <p:spPr>
            <a:xfrm>
              <a:off x="6061234" y="2992906"/>
              <a:ext cx="72000" cy="92973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34732613-B1DF-FDD2-3CAB-39E8C45452CD}"/>
                </a:ext>
              </a:extLst>
            </p:cNvPr>
            <p:cNvSpPr/>
            <p:nvPr/>
          </p:nvSpPr>
          <p:spPr>
            <a:xfrm>
              <a:off x="5931499" y="3054573"/>
              <a:ext cx="64800" cy="8064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0BE74641-B5DA-DF2C-E689-2A7454C2F9CB}"/>
                </a:ext>
              </a:extLst>
            </p:cNvPr>
            <p:cNvSpPr/>
            <p:nvPr/>
          </p:nvSpPr>
          <p:spPr>
            <a:xfrm>
              <a:off x="5804076" y="3119373"/>
              <a:ext cx="57600" cy="6768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DF5F2BBA-4A5B-8297-18C0-DC791EBBAE84}"/>
                </a:ext>
              </a:extLst>
            </p:cNvPr>
            <p:cNvSpPr/>
            <p:nvPr/>
          </p:nvSpPr>
          <p:spPr>
            <a:xfrm>
              <a:off x="5678963" y="3184173"/>
              <a:ext cx="50400" cy="5472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BBAA044-CCCB-BA26-5F87-25F17D807FA2}"/>
                </a:ext>
              </a:extLst>
            </p:cNvPr>
            <p:cNvSpPr/>
            <p:nvPr/>
          </p:nvSpPr>
          <p:spPr>
            <a:xfrm>
              <a:off x="5551270" y="3247173"/>
              <a:ext cx="43200" cy="4212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D9B3E718-57E8-19CB-3D2D-6C820C18E5E0}"/>
                </a:ext>
              </a:extLst>
            </p:cNvPr>
            <p:cNvSpPr/>
            <p:nvPr/>
          </p:nvSpPr>
          <p:spPr>
            <a:xfrm>
              <a:off x="5430777" y="3310173"/>
              <a:ext cx="36000" cy="2952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Poppins" pitchFamily="2" charset="77"/>
                <a:cs typeface="Poppins" pitchFamily="2" charset="77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CA171F5-316E-9A0D-635A-2876D09C44C1}"/>
              </a:ext>
            </a:extLst>
          </p:cNvPr>
          <p:cNvSpPr txBox="1"/>
          <p:nvPr userDrawn="1"/>
        </p:nvSpPr>
        <p:spPr>
          <a:xfrm>
            <a:off x="310980" y="6466023"/>
            <a:ext cx="8659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0" i="0" dirty="0">
                <a:solidFill>
                  <a:schemeClr val="accent6"/>
                </a:solidFill>
                <a:latin typeface="Poppins" pitchFamily="2" charset="77"/>
                <a:cs typeface="Poppins" pitchFamily="2" charset="77"/>
              </a:rPr>
              <a:t>Never settle</a:t>
            </a:r>
          </a:p>
        </p:txBody>
      </p:sp>
    </p:spTree>
    <p:extLst>
      <p:ext uri="{BB962C8B-B14F-4D97-AF65-F5344CB8AC3E}">
        <p14:creationId xmlns:p14="http://schemas.microsoft.com/office/powerpoint/2010/main" val="205906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58" r:id="rId3"/>
    <p:sldLayoutId id="2147483656" r:id="rId4"/>
    <p:sldLayoutId id="2147483657" r:id="rId5"/>
    <p:sldLayoutId id="2147483660" r:id="rId6"/>
    <p:sldLayoutId id="214748366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The%20GenAI%20Wall%20Effec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atbase.co/chatbot-iframe/yNP5EulY7TPkX94PNXCKL" TargetMode="External"/><Relationship Id="rId2" Type="http://schemas.openxmlformats.org/officeDocument/2006/relationships/hyperlink" Target="https://chatgpt.com/g/g-68d020b6fdac819183085b92ab60b021-ai-process-augmentatio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the-digital-insurer.com/tdi-academy/hom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3FA897-BF15-8325-73EB-A49D2078DA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b="1604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0346835-313B-14D2-2CEC-7C791AEC2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Intelligence in Takaful</a:t>
            </a:r>
            <a:br>
              <a:rPr lang="en-US" dirty="0"/>
            </a:br>
            <a:r>
              <a:rPr lang="en-US" sz="2600" b="0" dirty="0">
                <a:latin typeface="Poppins" pitchFamily="2" charset="77"/>
                <a:cs typeface="Poppins" pitchFamily="2" charset="77"/>
              </a:rPr>
              <a:t>ADAPTING WISELY, PRESERVING VALUE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B6E000-C18E-351A-149F-88C5698163EB}"/>
              </a:ext>
            </a:extLst>
          </p:cNvPr>
          <p:cNvSpPr txBox="1"/>
          <p:nvPr/>
        </p:nvSpPr>
        <p:spPr>
          <a:xfrm>
            <a:off x="4528104" y="6468534"/>
            <a:ext cx="3135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© Frederik Bisbjerg, October 2025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143DCA-8A8D-F5C2-1DA8-D09B09E5D719}"/>
              </a:ext>
            </a:extLst>
          </p:cNvPr>
          <p:cNvCxnSpPr>
            <a:cxnSpLocks/>
          </p:cNvCxnSpPr>
          <p:nvPr/>
        </p:nvCxnSpPr>
        <p:spPr>
          <a:xfrm>
            <a:off x="0" y="3738880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347EC2-E696-97D8-0DAA-A93F60635C52}"/>
              </a:ext>
            </a:extLst>
          </p:cNvPr>
          <p:cNvCxnSpPr>
            <a:cxnSpLocks/>
          </p:cNvCxnSpPr>
          <p:nvPr/>
        </p:nvCxnSpPr>
        <p:spPr>
          <a:xfrm>
            <a:off x="0" y="531367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14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3F4BF40-0E2D-4C75-15D6-2BB33C891865}"/>
              </a:ext>
            </a:extLst>
          </p:cNvPr>
          <p:cNvSpPr/>
          <p:nvPr/>
        </p:nvSpPr>
        <p:spPr>
          <a:xfrm>
            <a:off x="3767195" y="1607837"/>
            <a:ext cx="4154312" cy="4344028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Aft>
                <a:spcPts val="400"/>
              </a:spcAft>
            </a:pP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F2AB44-1D2D-1FFE-6876-FD423BBAFA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GenAI usage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D22D38-2346-9B7F-AE4B-E70629532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GenAI is like having a country of geniuses in a data center – but still not widely adopted as such – use cases are still mostly personal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C87D71-1671-11C9-6B4B-D2CA8FA524A8}"/>
              </a:ext>
            </a:extLst>
          </p:cNvPr>
          <p:cNvSpPr txBox="1"/>
          <p:nvPr/>
        </p:nvSpPr>
        <p:spPr>
          <a:xfrm>
            <a:off x="469023" y="2138653"/>
            <a:ext cx="3109555" cy="3089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lnSpc>
                <a:spcPts val="1781"/>
              </a:lnSpc>
            </a:pPr>
            <a:r>
              <a:rPr lang="en-US" sz="1400" b="1" i="0" dirty="0">
                <a:solidFill>
                  <a:schemeClr val="tx2"/>
                </a:solidFill>
                <a:effectLst/>
                <a:latin typeface="Poppins" pitchFamily="2" charset="77"/>
              </a:rPr>
              <a:t>AI: A country of geniuses in a data center</a:t>
            </a:r>
          </a:p>
          <a:p>
            <a:pPr rtl="0" fontAlgn="base">
              <a:lnSpc>
                <a:spcPts val="1781"/>
              </a:lnSpc>
            </a:pPr>
            <a:endParaRPr lang="en-US" sz="1400" b="1" i="0" dirty="0">
              <a:solidFill>
                <a:srgbClr val="000000"/>
              </a:solidFill>
              <a:effectLst/>
              <a:latin typeface="Poppins" pitchFamily="2" charset="77"/>
            </a:endParaRPr>
          </a:p>
          <a:p>
            <a:pPr rtl="0" fontAlgn="base">
              <a:lnSpc>
                <a:spcPts val="1781"/>
              </a:lnSpc>
            </a:pPr>
            <a:r>
              <a:rPr lang="en-US" sz="1400" b="0" i="0" dirty="0">
                <a:solidFill>
                  <a:srgbClr val="000000"/>
                </a:solidFill>
                <a:effectLst/>
                <a:latin typeface="Poppins" pitchFamily="2" charset="77"/>
              </a:rPr>
              <a:t>“Genius on Demand- The Value of Transformative Artificial Intelligence” </a:t>
            </a:r>
          </a:p>
          <a:p>
            <a:pPr rtl="0" fontAlgn="base">
              <a:lnSpc>
                <a:spcPts val="1781"/>
              </a:lnSpc>
            </a:pPr>
            <a:r>
              <a:rPr lang="en-US" sz="1400" b="0" i="0" dirty="0">
                <a:solidFill>
                  <a:srgbClr val="000000"/>
                </a:solidFill>
                <a:effectLst/>
                <a:latin typeface="Poppins" pitchFamily="2" charset="77"/>
              </a:rPr>
              <a:t> </a:t>
            </a:r>
          </a:p>
          <a:p>
            <a:pPr rtl="0" fontAlgn="base">
              <a:lnSpc>
                <a:spcPts val="1781"/>
              </a:lnSpc>
            </a:pPr>
            <a:r>
              <a:rPr lang="en-US" sz="1400" b="1" i="0" dirty="0">
                <a:solidFill>
                  <a:schemeClr val="tx2"/>
                </a:solidFill>
                <a:effectLst/>
                <a:latin typeface="Poppins" pitchFamily="2" charset="77"/>
              </a:rPr>
              <a:t>Angle for executives</a:t>
            </a:r>
            <a:r>
              <a:rPr lang="en-US" sz="1400" b="0" i="0" dirty="0">
                <a:solidFill>
                  <a:schemeClr val="tx2"/>
                </a:solidFill>
                <a:effectLst/>
                <a:latin typeface="Poppins" pitchFamily="2" charset="77"/>
              </a:rPr>
              <a:t>:</a:t>
            </a:r>
          </a:p>
          <a:p>
            <a:pPr rtl="0" fontAlgn="base">
              <a:lnSpc>
                <a:spcPts val="1781"/>
              </a:lnSpc>
            </a:pPr>
            <a:endParaRPr lang="en-US" sz="1400" b="0" i="0" dirty="0">
              <a:solidFill>
                <a:srgbClr val="000000"/>
              </a:solidFill>
              <a:effectLst/>
              <a:latin typeface="Poppins" pitchFamily="2" charset="77"/>
            </a:endParaRPr>
          </a:p>
          <a:p>
            <a:pPr rtl="0" fontAlgn="base">
              <a:lnSpc>
                <a:spcPts val="1781"/>
              </a:lnSpc>
            </a:pPr>
            <a:r>
              <a:rPr lang="en-US" sz="1400" b="0" i="0" dirty="0">
                <a:solidFill>
                  <a:srgbClr val="000000"/>
                </a:solidFill>
                <a:effectLst/>
                <a:latin typeface="Poppins" pitchFamily="2" charset="77"/>
              </a:rPr>
              <a:t>Don’t think of GenAI as just automating admin tasks. Think of it as giving your company access to </a:t>
            </a:r>
            <a:r>
              <a:rPr lang="en-US" sz="1400" b="0" i="1" dirty="0">
                <a:solidFill>
                  <a:srgbClr val="000000"/>
                </a:solidFill>
                <a:effectLst/>
                <a:latin typeface="Poppins" pitchFamily="2" charset="77"/>
              </a:rPr>
              <a:t>genius on demand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Poppins" pitchFamily="2" charset="77"/>
              </a:rPr>
              <a:t>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32B483-8176-4128-1EB5-2B54C236057F}"/>
              </a:ext>
            </a:extLst>
          </p:cNvPr>
          <p:cNvSpPr txBox="1"/>
          <p:nvPr/>
        </p:nvSpPr>
        <p:spPr>
          <a:xfrm>
            <a:off x="3906091" y="1854768"/>
            <a:ext cx="3899777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/>
              <a:t>1. Strategic foresight Input:</a:t>
            </a:r>
            <a:endParaRPr lang="en-US" sz="1200" dirty="0"/>
          </a:p>
          <a:p>
            <a:pPr>
              <a:spcAft>
                <a:spcPts val="600"/>
              </a:spcAft>
            </a:pPr>
            <a:r>
              <a:rPr lang="en-US" sz="1200" i="1" dirty="0"/>
              <a:t>“Analyze how the rise of Chinese EV brands in the UAE will impact motor insurance claims costs over the next 3 years. Suggest actions insurers should take.”</a:t>
            </a:r>
            <a:endParaRPr lang="en-US" sz="1200" dirty="0"/>
          </a:p>
          <a:p>
            <a:pPr>
              <a:spcAft>
                <a:spcPts val="600"/>
              </a:spcAft>
            </a:pPr>
            <a:endParaRPr lang="en-US" sz="1200" b="1" dirty="0"/>
          </a:p>
          <a:p>
            <a:pPr>
              <a:spcAft>
                <a:spcPts val="600"/>
              </a:spcAft>
            </a:pPr>
            <a:r>
              <a:rPr lang="en-US" sz="1200" b="1" dirty="0"/>
              <a:t>2. Complex scenario modeling</a:t>
            </a:r>
            <a:r>
              <a:rPr lang="en-US" sz="1200" dirty="0"/>
              <a:t> </a:t>
            </a:r>
            <a:r>
              <a:rPr lang="en-US" sz="1200" b="1" dirty="0"/>
              <a:t>Input:</a:t>
            </a:r>
            <a:endParaRPr lang="en-US" sz="1200" dirty="0"/>
          </a:p>
          <a:p>
            <a:pPr>
              <a:spcAft>
                <a:spcPts val="600"/>
              </a:spcAft>
            </a:pPr>
            <a:r>
              <a:rPr lang="en-US" sz="1200" i="1" dirty="0"/>
              <a:t>“Given a portfolio of 10,000 motor policies with an average premium of AED 2,500 and an expected claim frequency of 20%, simulate how introducing telematics discounts would affect profitability.”</a:t>
            </a:r>
            <a:br>
              <a:rPr lang="en-US" sz="1200" dirty="0"/>
            </a:br>
            <a:endParaRPr lang="en-US" sz="1200" dirty="0"/>
          </a:p>
          <a:p>
            <a:pPr>
              <a:spcAft>
                <a:spcPts val="600"/>
              </a:spcAft>
            </a:pPr>
            <a:r>
              <a:rPr lang="en-US" sz="1200" b="1" dirty="0"/>
              <a:t>3. Regulatory impact</a:t>
            </a:r>
            <a:r>
              <a:rPr lang="en-US" sz="1200" dirty="0"/>
              <a:t> </a:t>
            </a:r>
            <a:r>
              <a:rPr lang="en-US" sz="1200" b="1" dirty="0"/>
              <a:t>Input:</a:t>
            </a:r>
            <a:endParaRPr lang="en-US" sz="1200" dirty="0"/>
          </a:p>
          <a:p>
            <a:pPr>
              <a:spcAft>
                <a:spcPts val="600"/>
              </a:spcAft>
            </a:pPr>
            <a:r>
              <a:rPr lang="en-US" sz="1200" i="1" dirty="0"/>
              <a:t>“Summarize the key risks for UAE insurers if the Central Bank mandates AI explainability in claims decisions and propose 3 governance measures to comply.”</a:t>
            </a:r>
            <a:endParaRPr lang="en-US" sz="1200" dirty="0"/>
          </a:p>
        </p:txBody>
      </p:sp>
      <p:pic>
        <p:nvPicPr>
          <p:cNvPr id="7" name="Picture 4" descr="No alternative text description for this image">
            <a:extLst>
              <a:ext uri="{FF2B5EF4-FFF2-40B4-BE49-F238E27FC236}">
                <a16:creationId xmlns:a16="http://schemas.microsoft.com/office/drawing/2014/main" id="{09B8D376-4E58-132E-2B16-88F89D230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72"/>
          <a:stretch>
            <a:fillRect/>
          </a:stretch>
        </p:blipFill>
        <p:spPr bwMode="auto">
          <a:xfrm>
            <a:off x="8387917" y="1265095"/>
            <a:ext cx="3188304" cy="506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99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FD0F49F-A427-E89B-3DFA-E021432FF561}"/>
              </a:ext>
            </a:extLst>
          </p:cNvPr>
          <p:cNvSpPr/>
          <p:nvPr/>
        </p:nvSpPr>
        <p:spPr>
          <a:xfrm>
            <a:off x="310979" y="1257301"/>
            <a:ext cx="5051777" cy="29032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spcAft>
                <a:spcPts val="400"/>
              </a:spcAft>
            </a:pPr>
            <a:r>
              <a:rPr lang="en-US" sz="1400" dirty="0">
                <a:solidFill>
                  <a:schemeClr val="tx1"/>
                </a:solidFill>
              </a:rPr>
              <a:t>Distant outsiders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194BEB5-8394-6140-D66C-2FCD7DAEA400}"/>
              </a:ext>
            </a:extLst>
          </p:cNvPr>
          <p:cNvSpPr/>
          <p:nvPr/>
        </p:nvSpPr>
        <p:spPr>
          <a:xfrm>
            <a:off x="885300" y="1779365"/>
            <a:ext cx="3903134" cy="185909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400"/>
              </a:spcAft>
            </a:pPr>
            <a:r>
              <a:rPr lang="en-US" sz="1400" dirty="0">
                <a:solidFill>
                  <a:schemeClr val="tx1"/>
                </a:solidFill>
              </a:rPr>
              <a:t>Adjacent outsiders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4451A7-D404-9799-0B8F-F74C7A46E6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GenAI wall study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A834FC-BC5A-F44A-455D-DF809B34C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Giving the insurance organization superpowers with GenAI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97437BE-B080-7082-242B-D0167D6375A1}"/>
              </a:ext>
            </a:extLst>
          </p:cNvPr>
          <p:cNvSpPr/>
          <p:nvPr/>
        </p:nvSpPr>
        <p:spPr>
          <a:xfrm>
            <a:off x="1570517" y="2325088"/>
            <a:ext cx="2532700" cy="76764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00"/>
              </a:spcAft>
            </a:pPr>
            <a:r>
              <a:rPr lang="en-US" sz="1400" b="1" dirty="0">
                <a:solidFill>
                  <a:schemeClr val="bg1"/>
                </a:solidFill>
              </a:rPr>
              <a:t>‘Insiders’ – domain specialists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593BAB4-5991-191A-6911-70A02BA5B82E}"/>
              </a:ext>
            </a:extLst>
          </p:cNvPr>
          <p:cNvSpPr/>
          <p:nvPr/>
        </p:nvSpPr>
        <p:spPr>
          <a:xfrm>
            <a:off x="6508579" y="1257301"/>
            <a:ext cx="5051777" cy="29032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spcAft>
                <a:spcPts val="400"/>
              </a:spcAft>
            </a:pPr>
            <a:r>
              <a:rPr lang="en-US" sz="1400" dirty="0">
                <a:solidFill>
                  <a:schemeClr val="tx1"/>
                </a:solidFill>
              </a:rPr>
              <a:t>Distant outsiders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D9799A2-C3E6-46E0-C39C-E22F920D98C4}"/>
              </a:ext>
            </a:extLst>
          </p:cNvPr>
          <p:cNvSpPr/>
          <p:nvPr/>
        </p:nvSpPr>
        <p:spPr>
          <a:xfrm>
            <a:off x="7082900" y="1779365"/>
            <a:ext cx="3903134" cy="1859092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400"/>
              </a:spcAft>
            </a:pPr>
            <a:r>
              <a:rPr lang="en-US" sz="1400" dirty="0">
                <a:solidFill>
                  <a:schemeClr val="bg1"/>
                </a:solidFill>
              </a:rPr>
              <a:t>Adjacent outsiders </a:t>
            </a:r>
            <a:r>
              <a:rPr lang="en-US" sz="1400" u="sng" dirty="0">
                <a:solidFill>
                  <a:schemeClr val="bg1"/>
                </a:solidFill>
              </a:rPr>
              <a:t>with GenAI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B9800B7-7A3B-6199-16FC-49F541DF0C10}"/>
              </a:ext>
            </a:extLst>
          </p:cNvPr>
          <p:cNvSpPr/>
          <p:nvPr/>
        </p:nvSpPr>
        <p:spPr>
          <a:xfrm>
            <a:off x="7768117" y="2325088"/>
            <a:ext cx="2532700" cy="767644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00"/>
              </a:spcAft>
            </a:pPr>
            <a:r>
              <a:rPr lang="en-US" sz="1400" b="1" dirty="0">
                <a:solidFill>
                  <a:schemeClr val="bg1"/>
                </a:solidFill>
              </a:rPr>
              <a:t>‘Insiders’ – domain specialists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646481B-BB39-FC99-E0F0-5AB8EF5FF9C4}"/>
              </a:ext>
            </a:extLst>
          </p:cNvPr>
          <p:cNvCxnSpPr/>
          <p:nvPr/>
        </p:nvCxnSpPr>
        <p:spPr>
          <a:xfrm>
            <a:off x="9678473" y="3092732"/>
            <a:ext cx="0" cy="31750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A008CBB-8F1C-37AD-A6D5-3E8A00F5CAFC}"/>
              </a:ext>
            </a:extLst>
          </p:cNvPr>
          <p:cNvCxnSpPr>
            <a:cxnSpLocks/>
          </p:cNvCxnSpPr>
          <p:nvPr/>
        </p:nvCxnSpPr>
        <p:spPr>
          <a:xfrm flipH="1">
            <a:off x="8390586" y="3092732"/>
            <a:ext cx="0" cy="31750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66462E3-EE1E-6A14-BF03-C5C581A89357}"/>
              </a:ext>
            </a:extLst>
          </p:cNvPr>
          <p:cNvCxnSpPr>
            <a:cxnSpLocks/>
          </p:cNvCxnSpPr>
          <p:nvPr/>
        </p:nvCxnSpPr>
        <p:spPr>
          <a:xfrm flipV="1">
            <a:off x="8390586" y="2129262"/>
            <a:ext cx="0" cy="19582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FA7C840-5DA1-FC35-AE5E-815EA26FCA18}"/>
              </a:ext>
            </a:extLst>
          </p:cNvPr>
          <p:cNvCxnSpPr>
            <a:cxnSpLocks/>
          </p:cNvCxnSpPr>
          <p:nvPr/>
        </p:nvCxnSpPr>
        <p:spPr>
          <a:xfrm flipV="1">
            <a:off x="9684912" y="2129262"/>
            <a:ext cx="0" cy="19582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6573BD5-ABCF-F30F-68B2-66D529AEB13F}"/>
              </a:ext>
            </a:extLst>
          </p:cNvPr>
          <p:cNvCxnSpPr>
            <a:cxnSpLocks/>
          </p:cNvCxnSpPr>
          <p:nvPr/>
        </p:nvCxnSpPr>
        <p:spPr>
          <a:xfrm rot="16200000">
            <a:off x="10459568" y="2550159"/>
            <a:ext cx="0" cy="31750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2097665-BE82-1390-F218-7150B0A37A7B}"/>
              </a:ext>
            </a:extLst>
          </p:cNvPr>
          <p:cNvCxnSpPr>
            <a:cxnSpLocks/>
          </p:cNvCxnSpPr>
          <p:nvPr/>
        </p:nvCxnSpPr>
        <p:spPr>
          <a:xfrm rot="5400000" flipH="1">
            <a:off x="7600457" y="2550159"/>
            <a:ext cx="0" cy="31750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E10F5F77-64E6-7689-2EF5-9BB5A5A3A8F8}"/>
              </a:ext>
            </a:extLst>
          </p:cNvPr>
          <p:cNvGraphicFramePr>
            <a:graphicFrameLocks noGrp="1"/>
          </p:cNvGraphicFramePr>
          <p:nvPr/>
        </p:nvGraphicFramePr>
        <p:xfrm>
          <a:off x="712752" y="4398010"/>
          <a:ext cx="424823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0621">
                  <a:extLst>
                    <a:ext uri="{9D8B030D-6E8A-4147-A177-3AD203B41FA5}">
                      <a16:colId xmlns:a16="http://schemas.microsoft.com/office/drawing/2014/main" val="1494954677"/>
                    </a:ext>
                  </a:extLst>
                </a:gridCol>
                <a:gridCol w="2857609">
                  <a:extLst>
                    <a:ext uri="{9D8B030D-6E8A-4147-A177-3AD203B41FA5}">
                      <a16:colId xmlns:a16="http://schemas.microsoft.com/office/drawing/2014/main" val="4157588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Insider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Adjacent outsiders – share foundational knowledge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982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Underwriting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Product Development, Claims, Sales &amp; Distribution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076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Compliance &amp; Governance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Product, Legal, Finance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875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Claims</a:t>
                      </a:r>
                    </a:p>
                    <a:p>
                      <a:r>
                        <a:rPr lang="en-US" sz="1200" dirty="0"/>
                        <a:t>Management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Underwriting, Customer Experience, Provider Management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026173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A6237941-11F4-85CD-8607-56FB9C7D40E7}"/>
              </a:ext>
            </a:extLst>
          </p:cNvPr>
          <p:cNvSpPr txBox="1"/>
          <p:nvPr/>
        </p:nvSpPr>
        <p:spPr>
          <a:xfrm>
            <a:off x="6977530" y="1517752"/>
            <a:ext cx="12458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400"/>
              </a:spcAft>
            </a:pPr>
            <a:r>
              <a:rPr lang="en-US" sz="1100" b="1" dirty="0"/>
              <a:t>The GenAI wall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6B7784-26B0-59A6-4DE3-9C5CF848563F}"/>
              </a:ext>
            </a:extLst>
          </p:cNvPr>
          <p:cNvSpPr txBox="1"/>
          <p:nvPr/>
        </p:nvSpPr>
        <p:spPr>
          <a:xfrm>
            <a:off x="6977530" y="4659496"/>
            <a:ext cx="44774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i="1" dirty="0">
                <a:effectLst/>
                <a:latin typeface="Helvetica" pitchFamily="2" charset="0"/>
              </a:rPr>
              <a:t>When supported by GenAI, adjacent outsiders performed almost as well as insiders</a:t>
            </a:r>
            <a:endParaRPr lang="en-US" sz="1600" dirty="0">
              <a:latin typeface="Helvetica" pitchFamily="2" charset="0"/>
            </a:endParaRPr>
          </a:p>
          <a:p>
            <a:pPr>
              <a:buNone/>
            </a:pPr>
            <a:endParaRPr lang="en-US" sz="1600" i="1" dirty="0">
              <a:effectLst/>
              <a:latin typeface="Helvetica" pitchFamily="2" charset="0"/>
            </a:endParaRPr>
          </a:p>
          <a:p>
            <a:pPr>
              <a:buNone/>
            </a:pPr>
            <a:r>
              <a:rPr lang="en-US" sz="1600" i="1" dirty="0">
                <a:effectLst/>
                <a:latin typeface="Helvetica" pitchFamily="2" charset="0"/>
              </a:rPr>
              <a:t>They could reason, analyze, and articulate ideas that once sat just beyond their reach</a:t>
            </a:r>
            <a:endParaRPr lang="en-US" sz="1600" dirty="0">
              <a:effectLst/>
              <a:latin typeface="Helvetica" pitchFamily="2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6E0575C-2619-6550-C915-E1EEA54DA1A7}"/>
              </a:ext>
            </a:extLst>
          </p:cNvPr>
          <p:cNvCxnSpPr>
            <a:cxnSpLocks/>
          </p:cNvCxnSpPr>
          <p:nvPr/>
        </p:nvCxnSpPr>
        <p:spPr>
          <a:xfrm>
            <a:off x="6924058" y="4659496"/>
            <a:ext cx="0" cy="132343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B8DC501-3776-B15A-993E-CA899F7027F9}"/>
              </a:ext>
            </a:extLst>
          </p:cNvPr>
          <p:cNvSpPr txBox="1"/>
          <p:nvPr/>
        </p:nvSpPr>
        <p:spPr>
          <a:xfrm>
            <a:off x="7554131" y="6455410"/>
            <a:ext cx="40062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400"/>
              </a:spcAft>
            </a:pPr>
            <a:r>
              <a:rPr lang="en-US" sz="1100" dirty="0"/>
              <a:t>Source: </a:t>
            </a:r>
            <a:r>
              <a:rPr lang="en-US" sz="11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Harvard Business School: The GenAI Wall Effect</a:t>
            </a:r>
            <a:endParaRPr lang="en-US" sz="11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92EE48C-A34C-2CAC-3578-2849BD9D77B6}"/>
              </a:ext>
            </a:extLst>
          </p:cNvPr>
          <p:cNvSpPr txBox="1"/>
          <p:nvPr/>
        </p:nvSpPr>
        <p:spPr>
          <a:xfrm>
            <a:off x="6522378" y="4592384"/>
            <a:ext cx="3513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400"/>
              </a:spcAft>
            </a:pPr>
            <a:r>
              <a:rPr lang="en-US" sz="3000" dirty="0">
                <a:latin typeface="Playfair Display Medium" pitchFamily="2" charset="77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49604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5" grpId="0" animBg="1"/>
      <p:bldP spid="9" grpId="0" animBg="1"/>
      <p:bldP spid="10" grpId="0" animBg="1"/>
      <p:bldP spid="11" grpId="0" animBg="1"/>
      <p:bldP spid="36" grpId="0"/>
      <p:bldP spid="38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330AD-C304-1BBE-F663-905680FDB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DF82A-16FD-0B09-20AA-B593EEE57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in Takaful</a:t>
            </a:r>
          </a:p>
        </p:txBody>
      </p:sp>
    </p:spTree>
    <p:extLst>
      <p:ext uri="{BB962C8B-B14F-4D97-AF65-F5344CB8AC3E}">
        <p14:creationId xmlns:p14="http://schemas.microsoft.com/office/powerpoint/2010/main" val="420016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E68D9-3963-EA47-BAF9-323562DD7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C8789DC-010D-FE4A-938F-1C1C51021715}"/>
              </a:ext>
            </a:extLst>
          </p:cNvPr>
          <p:cNvSpPr/>
          <p:nvPr/>
        </p:nvSpPr>
        <p:spPr>
          <a:xfrm>
            <a:off x="241160" y="1607564"/>
            <a:ext cx="11816862" cy="36428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GENERIC USE CASES FOR GEN-AI IN TAKAFUL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BCA6BC-761E-D7F2-90CB-55BC337E72A5}"/>
              </a:ext>
            </a:extLst>
          </p:cNvPr>
          <p:cNvSpPr txBox="1"/>
          <p:nvPr/>
        </p:nvSpPr>
        <p:spPr>
          <a:xfrm>
            <a:off x="8715551" y="2963751"/>
            <a:ext cx="1673187" cy="1308050"/>
          </a:xfrm>
          <a:prstGeom prst="rect">
            <a:avLst/>
          </a:prstGeom>
          <a:noFill/>
        </p:spPr>
        <p:txBody>
          <a:bodyPr wrap="square" lIns="36000" rIns="90000" rtlCol="0" anchor="t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50" dirty="0"/>
              <a:t>Risk assessment and management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50" dirty="0"/>
              <a:t>Fraud detection and prevention￼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50" dirty="0"/>
              <a:t>Predictive analytics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868C52-D92C-9BC8-D675-46606773A015}"/>
              </a:ext>
            </a:extLst>
          </p:cNvPr>
          <p:cNvSpPr txBox="1"/>
          <p:nvPr/>
        </p:nvSpPr>
        <p:spPr>
          <a:xfrm>
            <a:off x="3693938" y="2963751"/>
            <a:ext cx="1673187" cy="1308050"/>
          </a:xfrm>
          <a:prstGeom prst="rect">
            <a:avLst/>
          </a:prstGeom>
          <a:noFill/>
        </p:spPr>
        <p:txBody>
          <a:bodyPr wrap="square" lIns="36000" rIns="90000" rtlCol="0" anchor="t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50" dirty="0"/>
              <a:t>Chatbots and virtual assistants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50" dirty="0"/>
              <a:t>Policy administration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50" dirty="0"/>
              <a:t>Personalized recommendations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D4AE9F-AAEF-26DF-4AEE-2518A777A4E9}"/>
              </a:ext>
            </a:extLst>
          </p:cNvPr>
          <p:cNvSpPr txBox="1"/>
          <p:nvPr/>
        </p:nvSpPr>
        <p:spPr>
          <a:xfrm>
            <a:off x="2020067" y="2963751"/>
            <a:ext cx="1673187" cy="1308050"/>
          </a:xfrm>
          <a:prstGeom prst="rect">
            <a:avLst/>
          </a:prstGeom>
          <a:noFill/>
        </p:spPr>
        <p:txBody>
          <a:bodyPr wrap="square" lIns="36000" rIns="90000" rtlCol="0" anchor="t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50" dirty="0"/>
              <a:t>Document analytics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50" dirty="0"/>
              <a:t>Data extraction and processing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50" dirty="0"/>
              <a:t>Identity verification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6E4BB3-6418-23A0-2EE2-294AB40EF5D5}"/>
              </a:ext>
            </a:extLst>
          </p:cNvPr>
          <p:cNvSpPr txBox="1"/>
          <p:nvPr/>
        </p:nvSpPr>
        <p:spPr>
          <a:xfrm>
            <a:off x="10389420" y="2963751"/>
            <a:ext cx="1673187" cy="1838965"/>
          </a:xfrm>
          <a:prstGeom prst="rect">
            <a:avLst/>
          </a:prstGeom>
          <a:noFill/>
        </p:spPr>
        <p:txBody>
          <a:bodyPr wrap="square" lIns="36000" rIns="90000" rtlCol="0" anchor="t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50" dirty="0"/>
              <a:t>Regulatory compliance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50" dirty="0"/>
              <a:t>Real-time auditing of financial activities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50" dirty="0"/>
              <a:t>Anomaly detection (process deviations)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361EBC-A73E-FD80-2A22-EFA8967DFB76}"/>
              </a:ext>
            </a:extLst>
          </p:cNvPr>
          <p:cNvSpPr txBox="1"/>
          <p:nvPr/>
        </p:nvSpPr>
        <p:spPr>
          <a:xfrm>
            <a:off x="7041680" y="2963751"/>
            <a:ext cx="1673187" cy="1485022"/>
          </a:xfrm>
          <a:prstGeom prst="rect">
            <a:avLst/>
          </a:prstGeom>
          <a:noFill/>
        </p:spPr>
        <p:txBody>
          <a:bodyPr wrap="square" lIns="36000" rIns="90000" rtlCol="0" anchor="t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50" dirty="0"/>
              <a:t>Software development assistance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50" dirty="0"/>
              <a:t>Documentation of legacy software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50" dirty="0"/>
              <a:t>Process automation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1418FF-D0C0-148E-6BBA-C96837404D60}"/>
              </a:ext>
            </a:extLst>
          </p:cNvPr>
          <p:cNvSpPr txBox="1"/>
          <p:nvPr/>
        </p:nvSpPr>
        <p:spPr>
          <a:xfrm>
            <a:off x="346196" y="2963751"/>
            <a:ext cx="1673187" cy="1308050"/>
          </a:xfrm>
          <a:prstGeom prst="rect">
            <a:avLst/>
          </a:prstGeom>
          <a:noFill/>
        </p:spPr>
        <p:txBody>
          <a:bodyPr wrap="square" lIns="36000" rIns="90000" rtlCol="0" anchor="t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50" dirty="0"/>
              <a:t>Lead generation, segmentation, and scoring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50" dirty="0"/>
              <a:t>Content creation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50" dirty="0"/>
              <a:t>Automated outreach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180F14-9944-1392-067C-BC465903B618}"/>
              </a:ext>
            </a:extLst>
          </p:cNvPr>
          <p:cNvSpPr txBox="1"/>
          <p:nvPr/>
        </p:nvSpPr>
        <p:spPr>
          <a:xfrm>
            <a:off x="5367809" y="2963751"/>
            <a:ext cx="1673187" cy="1131079"/>
          </a:xfrm>
          <a:prstGeom prst="rect">
            <a:avLst/>
          </a:prstGeom>
          <a:noFill/>
        </p:spPr>
        <p:txBody>
          <a:bodyPr wrap="square" lIns="36000" rIns="90000" rtlCol="0" anchor="t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50" dirty="0"/>
              <a:t>Decision support / </a:t>
            </a:r>
            <a:r>
              <a:rPr lang="en-US" sz="1150" dirty="0" err="1"/>
              <a:t>STP</a:t>
            </a:r>
            <a:endParaRPr lang="en-US" sz="1150" dirty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50" dirty="0"/>
              <a:t>Claims processing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50" dirty="0"/>
              <a:t>Underwriting automation </a:t>
            </a:r>
          </a:p>
        </p:txBody>
      </p:sp>
      <p:sp>
        <p:nvSpPr>
          <p:cNvPr id="33" name="Down Arrow 32">
            <a:extLst>
              <a:ext uri="{FF2B5EF4-FFF2-40B4-BE49-F238E27FC236}">
                <a16:creationId xmlns:a16="http://schemas.microsoft.com/office/drawing/2014/main" id="{C83F1F98-C5CE-776F-6FA6-75DED9574C43}"/>
              </a:ext>
            </a:extLst>
          </p:cNvPr>
          <p:cNvSpPr/>
          <p:nvPr/>
        </p:nvSpPr>
        <p:spPr>
          <a:xfrm>
            <a:off x="8714867" y="1930452"/>
            <a:ext cx="1503455" cy="856327"/>
          </a:xfrm>
          <a:prstGeom prst="downArrow">
            <a:avLst>
              <a:gd name="adj1" fmla="val 100000"/>
              <a:gd name="adj2" fmla="val 1919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Data analytics</a:t>
            </a:r>
          </a:p>
        </p:txBody>
      </p:sp>
      <p:sp>
        <p:nvSpPr>
          <p:cNvPr id="34" name="Down Arrow 33">
            <a:extLst>
              <a:ext uri="{FF2B5EF4-FFF2-40B4-BE49-F238E27FC236}">
                <a16:creationId xmlns:a16="http://schemas.microsoft.com/office/drawing/2014/main" id="{4C3FFBAF-E734-95F4-69ED-B28506F3A0DB}"/>
              </a:ext>
            </a:extLst>
          </p:cNvPr>
          <p:cNvSpPr/>
          <p:nvPr/>
        </p:nvSpPr>
        <p:spPr>
          <a:xfrm>
            <a:off x="10389420" y="1930452"/>
            <a:ext cx="1503455" cy="856327"/>
          </a:xfrm>
          <a:prstGeom prst="downArrow">
            <a:avLst>
              <a:gd name="adj1" fmla="val 100000"/>
              <a:gd name="adj2" fmla="val 1919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Compliance and audit</a:t>
            </a:r>
          </a:p>
        </p:txBody>
      </p:sp>
      <p:sp>
        <p:nvSpPr>
          <p:cNvPr id="35" name="Down Arrow 34">
            <a:extLst>
              <a:ext uri="{FF2B5EF4-FFF2-40B4-BE49-F238E27FC236}">
                <a16:creationId xmlns:a16="http://schemas.microsoft.com/office/drawing/2014/main" id="{9D11BE2C-1B40-A873-C6E2-8761AC3563B8}"/>
              </a:ext>
            </a:extLst>
          </p:cNvPr>
          <p:cNvSpPr/>
          <p:nvPr/>
        </p:nvSpPr>
        <p:spPr>
          <a:xfrm>
            <a:off x="5367125" y="1930452"/>
            <a:ext cx="1503455" cy="856327"/>
          </a:xfrm>
          <a:prstGeom prst="downArrow">
            <a:avLst>
              <a:gd name="adj1" fmla="val 100000"/>
              <a:gd name="adj2" fmla="val 1919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Operations</a:t>
            </a:r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78DCC5D6-5725-ADCC-A6D6-B80EEA654138}"/>
              </a:ext>
            </a:extLst>
          </p:cNvPr>
          <p:cNvSpPr/>
          <p:nvPr/>
        </p:nvSpPr>
        <p:spPr>
          <a:xfrm>
            <a:off x="7041678" y="1930452"/>
            <a:ext cx="1503455" cy="856327"/>
          </a:xfrm>
          <a:prstGeom prst="downArrow">
            <a:avLst>
              <a:gd name="adj1" fmla="val 100000"/>
              <a:gd name="adj2" fmla="val 1919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Technology and development</a:t>
            </a:r>
          </a:p>
        </p:txBody>
      </p:sp>
      <p:sp>
        <p:nvSpPr>
          <p:cNvPr id="37" name="Down Arrow 36">
            <a:extLst>
              <a:ext uri="{FF2B5EF4-FFF2-40B4-BE49-F238E27FC236}">
                <a16:creationId xmlns:a16="http://schemas.microsoft.com/office/drawing/2014/main" id="{70916C54-89F4-B484-60B6-DB335D6FF0DD}"/>
              </a:ext>
            </a:extLst>
          </p:cNvPr>
          <p:cNvSpPr/>
          <p:nvPr/>
        </p:nvSpPr>
        <p:spPr>
          <a:xfrm>
            <a:off x="2019383" y="1930452"/>
            <a:ext cx="1503455" cy="856327"/>
          </a:xfrm>
          <a:prstGeom prst="downArrow">
            <a:avLst>
              <a:gd name="adj1" fmla="val 100000"/>
              <a:gd name="adj2" fmla="val 1919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Document &amp; data management</a:t>
            </a:r>
          </a:p>
        </p:txBody>
      </p:sp>
      <p:sp>
        <p:nvSpPr>
          <p:cNvPr id="38" name="Down Arrow 37">
            <a:extLst>
              <a:ext uri="{FF2B5EF4-FFF2-40B4-BE49-F238E27FC236}">
                <a16:creationId xmlns:a16="http://schemas.microsoft.com/office/drawing/2014/main" id="{47E2FD67-232F-BE7D-6254-7BBBC33DA815}"/>
              </a:ext>
            </a:extLst>
          </p:cNvPr>
          <p:cNvSpPr/>
          <p:nvPr/>
        </p:nvSpPr>
        <p:spPr>
          <a:xfrm>
            <a:off x="3693936" y="1930452"/>
            <a:ext cx="1503455" cy="856327"/>
          </a:xfrm>
          <a:prstGeom prst="downArrow">
            <a:avLst>
              <a:gd name="adj1" fmla="val 100000"/>
              <a:gd name="adj2" fmla="val 1919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Customer</a:t>
            </a:r>
            <a:br>
              <a:rPr lang="en-US" sz="1100" b="1" dirty="0"/>
            </a:br>
            <a:r>
              <a:rPr lang="en-US" sz="1100" b="1" dirty="0"/>
              <a:t>service</a:t>
            </a:r>
          </a:p>
        </p:txBody>
      </p:sp>
      <p:sp>
        <p:nvSpPr>
          <p:cNvPr id="39" name="Down Arrow 38">
            <a:extLst>
              <a:ext uri="{FF2B5EF4-FFF2-40B4-BE49-F238E27FC236}">
                <a16:creationId xmlns:a16="http://schemas.microsoft.com/office/drawing/2014/main" id="{A9728B17-6FD1-484B-5F9F-8150C92C121E}"/>
              </a:ext>
            </a:extLst>
          </p:cNvPr>
          <p:cNvSpPr/>
          <p:nvPr/>
        </p:nvSpPr>
        <p:spPr>
          <a:xfrm>
            <a:off x="341308" y="1930452"/>
            <a:ext cx="1503455" cy="856327"/>
          </a:xfrm>
          <a:prstGeom prst="downArrow">
            <a:avLst>
              <a:gd name="adj1" fmla="val 100000"/>
              <a:gd name="adj2" fmla="val 1919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Marketing and sales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F8FBC3-150D-AED2-B445-B0E0D54E06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6BE7827-5ECD-C1CC-018F-B32A3AC66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b="1" dirty="0"/>
              <a:t>se cases </a:t>
            </a:r>
            <a:r>
              <a:rPr lang="en-US" dirty="0"/>
              <a:t>for AI in Takaful</a:t>
            </a:r>
          </a:p>
        </p:txBody>
      </p:sp>
    </p:spTree>
    <p:extLst>
      <p:ext uri="{BB962C8B-B14F-4D97-AF65-F5344CB8AC3E}">
        <p14:creationId xmlns:p14="http://schemas.microsoft.com/office/powerpoint/2010/main" val="191017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15BA922-58E7-CBB3-CEAF-07265F173442}"/>
              </a:ext>
            </a:extLst>
          </p:cNvPr>
          <p:cNvSpPr/>
          <p:nvPr/>
        </p:nvSpPr>
        <p:spPr>
          <a:xfrm>
            <a:off x="4240530" y="1249679"/>
            <a:ext cx="6846570" cy="502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>
              <a:spcAft>
                <a:spcPts val="400"/>
              </a:spcAft>
            </a:pPr>
            <a:r>
              <a:rPr lang="en-US" sz="1100" b="1" dirty="0">
                <a:solidFill>
                  <a:schemeClr val="tx1"/>
                </a:solidFill>
              </a:rPr>
              <a:t>Reasons for lack of GenAI adoption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BDEDD3-3DAF-C496-C5B2-DC05FE80AE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AI adoption in the industry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71BBCA-B164-C932-7C4A-553BC9814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lack of AI adoption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0E6478A-B7CC-BC7B-9C8B-27DAE11A2D50}"/>
              </a:ext>
            </a:extLst>
          </p:cNvPr>
          <p:cNvSpPr/>
          <p:nvPr/>
        </p:nvSpPr>
        <p:spPr>
          <a:xfrm>
            <a:off x="4610100" y="1504948"/>
            <a:ext cx="2948940" cy="10567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00"/>
              </a:spcAft>
            </a:pPr>
            <a:r>
              <a:rPr lang="en-US" sz="1300" b="1" dirty="0">
                <a:solidFill>
                  <a:schemeClr val="tx1"/>
                </a:solidFill>
              </a:rPr>
              <a:t>Limited understanding</a:t>
            </a:r>
            <a:r>
              <a:rPr lang="en-US" sz="1300" dirty="0">
                <a:solidFill>
                  <a:schemeClr val="tx1"/>
                </a:solidFill>
              </a:rPr>
              <a:t> of GenAI (probabilistic vs. deterministic)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ABA6CBE-1B5D-C2F3-CC72-6B7B323FE762}"/>
              </a:ext>
            </a:extLst>
          </p:cNvPr>
          <p:cNvSpPr/>
          <p:nvPr/>
        </p:nvSpPr>
        <p:spPr>
          <a:xfrm>
            <a:off x="4610100" y="2670808"/>
            <a:ext cx="2948940" cy="10567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00"/>
              </a:spcAft>
            </a:pPr>
            <a:r>
              <a:rPr lang="en-US" sz="1300" dirty="0">
                <a:solidFill>
                  <a:schemeClr val="tx1"/>
                </a:solidFill>
              </a:rPr>
              <a:t>Lack of </a:t>
            </a:r>
            <a:r>
              <a:rPr lang="en-US" sz="1300" b="1" dirty="0">
                <a:solidFill>
                  <a:schemeClr val="tx1"/>
                </a:solidFill>
              </a:rPr>
              <a:t>clear use cases </a:t>
            </a:r>
            <a:r>
              <a:rPr lang="en-US" sz="1300" dirty="0">
                <a:solidFill>
                  <a:schemeClr val="tx1"/>
                </a:solidFill>
              </a:rPr>
              <a:t>for GenAI across the organization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C50C229-1C74-82E5-689B-44C53BA0F352}"/>
              </a:ext>
            </a:extLst>
          </p:cNvPr>
          <p:cNvSpPr/>
          <p:nvPr/>
        </p:nvSpPr>
        <p:spPr>
          <a:xfrm>
            <a:off x="4610100" y="3836668"/>
            <a:ext cx="2948940" cy="10567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00"/>
              </a:spcAft>
            </a:pPr>
            <a:r>
              <a:rPr lang="en-US" sz="1300" dirty="0">
                <a:solidFill>
                  <a:schemeClr val="tx1"/>
                </a:solidFill>
              </a:rPr>
              <a:t>No </a:t>
            </a:r>
            <a:r>
              <a:rPr lang="en-US" sz="1300" b="1" dirty="0">
                <a:solidFill>
                  <a:schemeClr val="tx1"/>
                </a:solidFill>
              </a:rPr>
              <a:t>GenAI capabilities </a:t>
            </a:r>
            <a:r>
              <a:rPr lang="en-US" sz="1300" dirty="0">
                <a:solidFill>
                  <a:schemeClr val="tx1"/>
                </a:solidFill>
              </a:rPr>
              <a:t>in the company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DB3BAB9-1202-4F4B-254D-7C5DDA6DF30E}"/>
              </a:ext>
            </a:extLst>
          </p:cNvPr>
          <p:cNvSpPr/>
          <p:nvPr/>
        </p:nvSpPr>
        <p:spPr>
          <a:xfrm>
            <a:off x="4610100" y="5002528"/>
            <a:ext cx="2948940" cy="10567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00"/>
              </a:spcAft>
            </a:pPr>
            <a:r>
              <a:rPr lang="en-US" sz="1300" b="1" dirty="0">
                <a:solidFill>
                  <a:schemeClr val="tx1"/>
                </a:solidFill>
              </a:rPr>
              <a:t>Security concerns </a:t>
            </a:r>
            <a:r>
              <a:rPr lang="en-US" sz="1300" dirty="0">
                <a:solidFill>
                  <a:schemeClr val="tx1"/>
                </a:solidFill>
              </a:rPr>
              <a:t>about data privacy and usage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AE8A6E5-D04F-2CCD-7743-79D10AF9CE5D}"/>
              </a:ext>
            </a:extLst>
          </p:cNvPr>
          <p:cNvSpPr/>
          <p:nvPr/>
        </p:nvSpPr>
        <p:spPr>
          <a:xfrm>
            <a:off x="7837164" y="2670808"/>
            <a:ext cx="2948940" cy="2331719"/>
          </a:xfrm>
          <a:prstGeom prst="roundRect">
            <a:avLst>
              <a:gd name="adj" fmla="val 8334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00"/>
              </a:spcAft>
            </a:pPr>
            <a:r>
              <a:rPr lang="en-US" sz="1300" dirty="0">
                <a:solidFill>
                  <a:schemeClr val="tx1"/>
                </a:solidFill>
              </a:rPr>
              <a:t>Operational GenAI is an IT project with </a:t>
            </a:r>
            <a:r>
              <a:rPr lang="en-US" sz="1300" b="1" dirty="0">
                <a:solidFill>
                  <a:schemeClr val="tx1"/>
                </a:solidFill>
              </a:rPr>
              <a:t>integrations required </a:t>
            </a:r>
            <a:r>
              <a:rPr lang="en-US" sz="1300" dirty="0">
                <a:solidFill>
                  <a:schemeClr val="tx1"/>
                </a:solidFill>
              </a:rPr>
              <a:t>to be successful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F367049B-94C8-B61B-1013-A11126E06782}"/>
              </a:ext>
            </a:extLst>
          </p:cNvPr>
          <p:cNvSpPr/>
          <p:nvPr/>
        </p:nvSpPr>
        <p:spPr>
          <a:xfrm>
            <a:off x="1017276" y="2670808"/>
            <a:ext cx="2851782" cy="2222560"/>
          </a:xfrm>
          <a:prstGeom prst="homePlate">
            <a:avLst>
              <a:gd name="adj" fmla="val 9387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Aft>
                <a:spcPts val="400"/>
              </a:spcAft>
            </a:pPr>
            <a:r>
              <a:rPr lang="en-US" sz="1300" b="1" dirty="0">
                <a:solidFill>
                  <a:schemeClr val="tx1"/>
                </a:solidFill>
              </a:rPr>
              <a:t>VERY few implemented use cases</a:t>
            </a:r>
          </a:p>
          <a:p>
            <a:pPr algn="l">
              <a:spcAft>
                <a:spcPts val="400"/>
              </a:spcAft>
            </a:pPr>
            <a:endParaRPr lang="en-US" sz="1300" dirty="0">
              <a:solidFill>
                <a:schemeClr val="tx1"/>
              </a:solidFill>
            </a:endParaRPr>
          </a:p>
          <a:p>
            <a:pPr algn="l">
              <a:spcAft>
                <a:spcPts val="400"/>
              </a:spcAft>
            </a:pPr>
            <a:r>
              <a:rPr lang="en-US" sz="1300" dirty="0">
                <a:solidFill>
                  <a:schemeClr val="tx1"/>
                </a:solidFill>
              </a:rPr>
              <a:t>Several POCs (sandbox and testing)</a:t>
            </a:r>
          </a:p>
          <a:p>
            <a:pPr algn="l">
              <a:spcAft>
                <a:spcPts val="400"/>
              </a:spcAft>
            </a:pPr>
            <a:endParaRPr lang="en-US" sz="1300" dirty="0">
              <a:solidFill>
                <a:schemeClr val="tx1"/>
              </a:solidFill>
            </a:endParaRPr>
          </a:p>
          <a:p>
            <a:pPr algn="l">
              <a:spcAft>
                <a:spcPts val="400"/>
              </a:spcAft>
            </a:pPr>
            <a:r>
              <a:rPr lang="en-US" sz="1300" dirty="0">
                <a:solidFill>
                  <a:schemeClr val="tx1"/>
                </a:solidFill>
              </a:rPr>
              <a:t>Most operational implementations are AI or machine learning – not GenAI</a:t>
            </a:r>
          </a:p>
        </p:txBody>
      </p:sp>
      <p:pic>
        <p:nvPicPr>
          <p:cNvPr id="15" name="Graphic 14" descr="Exclamation mark with solid fill">
            <a:extLst>
              <a:ext uri="{FF2B5EF4-FFF2-40B4-BE49-F238E27FC236}">
                <a16:creationId xmlns:a16="http://schemas.microsoft.com/office/drawing/2014/main" id="{FB04C651-76E5-10A9-391C-5021E4011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00000">
            <a:off x="10047074" y="24118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0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8ACC03-2490-8120-86DB-A11E8B136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AI</a:t>
            </a:r>
          </a:p>
        </p:txBody>
      </p:sp>
    </p:spTree>
    <p:extLst>
      <p:ext uri="{BB962C8B-B14F-4D97-AF65-F5344CB8AC3E}">
        <p14:creationId xmlns:p14="http://schemas.microsoft.com/office/powerpoint/2010/main" val="22268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488E77-484B-3B0E-94E1-23E855724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Immediate opportunities with GenAI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DBCE530-A68C-3D7E-767B-16B269AF8ED7}"/>
              </a:ext>
            </a:extLst>
          </p:cNvPr>
          <p:cNvSpPr/>
          <p:nvPr/>
        </p:nvSpPr>
        <p:spPr>
          <a:xfrm>
            <a:off x="3098962" y="2354580"/>
            <a:ext cx="2457450" cy="24574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00"/>
              </a:spcAft>
            </a:pPr>
            <a:r>
              <a:rPr lang="en-US" sz="1400" b="1" dirty="0">
                <a:solidFill>
                  <a:schemeClr val="tx1"/>
                </a:solidFill>
              </a:rPr>
              <a:t>ChatGPT as wall-breaker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9D26C3F-C4B1-3E08-786F-1345D880E05C}"/>
              </a:ext>
            </a:extLst>
          </p:cNvPr>
          <p:cNvSpPr/>
          <p:nvPr/>
        </p:nvSpPr>
        <p:spPr>
          <a:xfrm>
            <a:off x="6557864" y="2354580"/>
            <a:ext cx="2457450" cy="24574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00"/>
              </a:spcAft>
            </a:pPr>
            <a:r>
              <a:rPr lang="en-US" sz="1400" b="1" dirty="0">
                <a:solidFill>
                  <a:schemeClr val="tx1"/>
                </a:solidFill>
              </a:rPr>
              <a:t>ChatGPT as daily optimizer</a:t>
            </a:r>
          </a:p>
        </p:txBody>
      </p:sp>
    </p:spTree>
    <p:extLst>
      <p:ext uri="{BB962C8B-B14F-4D97-AF65-F5344CB8AC3E}">
        <p14:creationId xmlns:p14="http://schemas.microsoft.com/office/powerpoint/2010/main" val="230946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C04B6D-6B53-445D-4B42-A1A6942FB2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ChatGPT as wall-breaker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0FD4B9-FA11-1697-D6EB-E94F77BDC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Agility for free: breaking down the walls with GenAI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245258-0B29-F472-2A5A-7D93ABB132EB}"/>
              </a:ext>
            </a:extLst>
          </p:cNvPr>
          <p:cNvSpPr txBox="1"/>
          <p:nvPr/>
        </p:nvSpPr>
        <p:spPr>
          <a:xfrm>
            <a:off x="2402669" y="1268539"/>
            <a:ext cx="6684181" cy="3693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Make use of the “</a:t>
            </a:r>
            <a:r>
              <a:rPr lang="en-US" b="1" dirty="0">
                <a:solidFill>
                  <a:schemeClr val="bg1"/>
                </a:solidFill>
              </a:rPr>
              <a:t>country of geniuses in a data center</a:t>
            </a:r>
            <a:r>
              <a:rPr lang="en-US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38C271-49FD-A2FB-302F-C1FD1E96A725}"/>
              </a:ext>
            </a:extLst>
          </p:cNvPr>
          <p:cNvSpPr txBox="1"/>
          <p:nvPr/>
        </p:nvSpPr>
        <p:spPr>
          <a:xfrm>
            <a:off x="730412" y="1980581"/>
            <a:ext cx="460089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300" b="1" dirty="0"/>
              <a:t>Today</a:t>
            </a:r>
            <a:endParaRPr lang="en-US" sz="1300" dirty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Insurers operate in silos: legacy systems, rigid hierarchies, and risk-averse cultures isolate teams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Underwriters rarely see claims outcomes; claims teams don’t understand pricing logic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Knowledge stays trapped, slowing decisions and stifling innovation</a:t>
            </a:r>
          </a:p>
          <a:p>
            <a:pPr>
              <a:spcAft>
                <a:spcPts val="300"/>
              </a:spcAft>
            </a:pPr>
            <a:br>
              <a:rPr lang="en-US" sz="1300" dirty="0"/>
            </a:br>
            <a:endParaRPr lang="en-US" sz="1300" dirty="0"/>
          </a:p>
          <a:p>
            <a:pPr>
              <a:spcAft>
                <a:spcPts val="300"/>
              </a:spcAft>
            </a:pPr>
            <a:r>
              <a:rPr lang="en-US" sz="1300" b="1" dirty="0"/>
              <a:t>Breaking down the walls</a:t>
            </a:r>
            <a:endParaRPr lang="en-US" sz="1300" dirty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ChatGPT enables leaders to cross departmental lines by asking smart questions and refining AI output with experience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Knowledge starts moving sideways, not just up and down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Collaboration strengthens, communication speeds up, and insurers become agile without reorganization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8FB7F8-B5FD-9A6D-229E-7A88C0375285}"/>
              </a:ext>
            </a:extLst>
          </p:cNvPr>
          <p:cNvSpPr txBox="1"/>
          <p:nvPr/>
        </p:nvSpPr>
        <p:spPr>
          <a:xfrm>
            <a:off x="6357780" y="1980581"/>
            <a:ext cx="4729320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None/>
            </a:pPr>
            <a:r>
              <a:rPr lang="en-US" sz="1300" b="1" dirty="0"/>
              <a:t>Scale</a:t>
            </a:r>
            <a:endParaRPr lang="en-US" sz="1300" dirty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ChatGPT lets employees automate or accelerate 60–70% of daily work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The remaining time becomes exponentially more valuable - one person can handle what used to take three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Output grows without adding headcount, and over time, fewer people deliver the same results</a:t>
            </a:r>
          </a:p>
          <a:p>
            <a:pPr>
              <a:spcAft>
                <a:spcPts val="300"/>
              </a:spcAft>
              <a:buNone/>
            </a:pPr>
            <a:br>
              <a:rPr lang="en-US" sz="1300" dirty="0"/>
            </a:br>
            <a:endParaRPr lang="en-US" sz="1300" dirty="0"/>
          </a:p>
          <a:p>
            <a:pPr>
              <a:spcAft>
                <a:spcPts val="300"/>
              </a:spcAft>
              <a:buNone/>
            </a:pPr>
            <a:r>
              <a:rPr lang="en-US" sz="1300" b="1" dirty="0"/>
              <a:t>Agility</a:t>
            </a:r>
            <a:endParaRPr lang="en-US" sz="1300" dirty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When knowledge flows freely, teams can shift capacity in days, not months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Generative AI allows “adjacent outsiders” from other departments to step in and contribute drafts, analyses, or reviews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Insurers respond faster to market shifts or new regulations because everyone can help adapt processes and materials at speed</a:t>
            </a:r>
          </a:p>
        </p:txBody>
      </p:sp>
    </p:spTree>
    <p:extLst>
      <p:ext uri="{BB962C8B-B14F-4D97-AF65-F5344CB8AC3E}">
        <p14:creationId xmlns:p14="http://schemas.microsoft.com/office/powerpoint/2010/main" val="119349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E8BDC3-E88D-CE85-D5AE-08397AFED6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471C8D-597D-F2A0-3267-EECA64693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1265A71-8138-3C4C-1542-2E4D79E2A146}"/>
              </a:ext>
            </a:extLst>
          </p:cNvPr>
          <p:cNvSpPr/>
          <p:nvPr/>
        </p:nvSpPr>
        <p:spPr>
          <a:xfrm>
            <a:off x="1422398" y="2096346"/>
            <a:ext cx="2662125" cy="117404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00"/>
              </a:spcAft>
            </a:pPr>
            <a:r>
              <a:rPr lang="en-US" sz="1300" b="1" dirty="0">
                <a:solidFill>
                  <a:schemeClr val="tx1"/>
                </a:solidFill>
              </a:rPr>
              <a:t>Administrative tasks: </a:t>
            </a:r>
            <a:r>
              <a:rPr lang="en-US" sz="1300" dirty="0">
                <a:solidFill>
                  <a:schemeClr val="tx1"/>
                </a:solidFill>
              </a:rPr>
              <a:t>report writing, summarizing, note taking.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629491F-6C16-BE6B-2C38-26D7399CEBFD}"/>
              </a:ext>
            </a:extLst>
          </p:cNvPr>
          <p:cNvSpPr/>
          <p:nvPr/>
        </p:nvSpPr>
        <p:spPr>
          <a:xfrm>
            <a:off x="4651020" y="2096346"/>
            <a:ext cx="2662125" cy="117404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00"/>
              </a:spcAft>
            </a:pPr>
            <a:r>
              <a:rPr lang="en-US" sz="1300" b="1" dirty="0">
                <a:solidFill>
                  <a:schemeClr val="tx1"/>
                </a:solidFill>
              </a:rPr>
              <a:t>Estimation of damage from photos</a:t>
            </a:r>
            <a:r>
              <a:rPr lang="en-US" sz="1300" dirty="0">
                <a:solidFill>
                  <a:schemeClr val="tx1"/>
                </a:solidFill>
              </a:rPr>
              <a:t> (auto body) — with human verification.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CBFEEBF-6A45-D325-5D0D-C3510EFFD706}"/>
              </a:ext>
            </a:extLst>
          </p:cNvPr>
          <p:cNvSpPr/>
          <p:nvPr/>
        </p:nvSpPr>
        <p:spPr>
          <a:xfrm>
            <a:off x="7879644" y="2096346"/>
            <a:ext cx="2662125" cy="117404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00"/>
              </a:spcAft>
            </a:pPr>
            <a:r>
              <a:rPr lang="en-US" sz="1300" b="1" dirty="0">
                <a:solidFill>
                  <a:schemeClr val="tx1"/>
                </a:solidFill>
              </a:rPr>
              <a:t>Fraud detection</a:t>
            </a:r>
            <a:r>
              <a:rPr lang="en-US" sz="1300" dirty="0">
                <a:solidFill>
                  <a:schemeClr val="tx1"/>
                </a:solidFill>
              </a:rPr>
              <a:t>, underwriting risk scoring: analysts explore using predictive tools.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5418CDB-7BB0-E3FF-8E69-100EA5EDFBCB}"/>
              </a:ext>
            </a:extLst>
          </p:cNvPr>
          <p:cNvSpPr/>
          <p:nvPr/>
        </p:nvSpPr>
        <p:spPr>
          <a:xfrm>
            <a:off x="3036709" y="3933613"/>
            <a:ext cx="2662125" cy="117404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00"/>
              </a:spcAft>
            </a:pPr>
            <a:r>
              <a:rPr lang="en-US" sz="1300" b="1" dirty="0">
                <a:solidFill>
                  <a:schemeClr val="tx1"/>
                </a:solidFill>
              </a:rPr>
              <a:t>Loss control</a:t>
            </a:r>
            <a:r>
              <a:rPr lang="en-US" sz="1300" dirty="0">
                <a:solidFill>
                  <a:schemeClr val="tx1"/>
                </a:solidFill>
              </a:rPr>
              <a:t>: risk management reports, underwriting risk with AI assistance.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F38FF41-0082-E1A3-9EB3-DDC69CEF10BB}"/>
              </a:ext>
            </a:extLst>
          </p:cNvPr>
          <p:cNvSpPr/>
          <p:nvPr/>
        </p:nvSpPr>
        <p:spPr>
          <a:xfrm>
            <a:off x="6265331" y="3933613"/>
            <a:ext cx="2662125" cy="117404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00"/>
              </a:spcAft>
            </a:pPr>
            <a:r>
              <a:rPr lang="en-US" sz="1300" b="1" dirty="0">
                <a:solidFill>
                  <a:schemeClr val="tx1"/>
                </a:solidFill>
              </a:rPr>
              <a:t>Customer communication</a:t>
            </a:r>
            <a:r>
              <a:rPr lang="en-US" sz="1300" dirty="0">
                <a:solidFill>
                  <a:schemeClr val="tx1"/>
                </a:solidFill>
              </a:rPr>
              <a:t>: drafting letters/emails, customer support with human oversight.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1E0D01-9C3A-05BC-B305-A607D148AD10}"/>
              </a:ext>
            </a:extLst>
          </p:cNvPr>
          <p:cNvCxnSpPr/>
          <p:nvPr/>
        </p:nvCxnSpPr>
        <p:spPr>
          <a:xfrm>
            <a:off x="553156" y="1456267"/>
            <a:ext cx="107470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36AD5B-DC74-3DC4-493F-96F751D1B19E}"/>
              </a:ext>
            </a:extLst>
          </p:cNvPr>
          <p:cNvCxnSpPr/>
          <p:nvPr/>
        </p:nvCxnSpPr>
        <p:spPr>
          <a:xfrm>
            <a:off x="553156" y="5881512"/>
            <a:ext cx="107470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9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5477-2B85-02B9-9BDD-9AB9DDDDA3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Workshop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AE81A7-6132-1723-F6B5-DB301D5F1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use cases for GenAI, using ChatGPT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67CE67-C048-3B02-F204-C17F9DB59C6A}"/>
              </a:ext>
            </a:extLst>
          </p:cNvPr>
          <p:cNvSpPr txBox="1"/>
          <p:nvPr/>
        </p:nvSpPr>
        <p:spPr>
          <a:xfrm>
            <a:off x="9901064" y="1282921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400"/>
              </a:spcAft>
            </a:pPr>
            <a:r>
              <a:rPr lang="en-US" sz="1400" dirty="0">
                <a:hlinkClick r:id="rId2"/>
              </a:rPr>
              <a:t>ChatGPT expert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7B9038-2642-45C6-2468-655D2A2C1852}"/>
              </a:ext>
            </a:extLst>
          </p:cNvPr>
          <p:cNvSpPr txBox="1"/>
          <p:nvPr/>
        </p:nvSpPr>
        <p:spPr>
          <a:xfrm>
            <a:off x="2431314" y="1570567"/>
            <a:ext cx="70719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Spot Pain Points in Your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Where do we </a:t>
            </a:r>
            <a:r>
              <a:rPr lang="en-US" sz="1400" b="1" dirty="0"/>
              <a:t>repeat tasks</a:t>
            </a:r>
            <a:r>
              <a:rPr lang="en-US" sz="1400" dirty="0"/>
              <a:t> again and again?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Where do things </a:t>
            </a:r>
            <a:r>
              <a:rPr lang="en-US" sz="1400" b="1" dirty="0"/>
              <a:t>slow down</a:t>
            </a:r>
            <a:r>
              <a:rPr lang="en-US" sz="1400" dirty="0"/>
              <a:t> or wait for manual checks?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Where do </a:t>
            </a:r>
            <a:r>
              <a:rPr lang="en-US" sz="1400" b="1" dirty="0"/>
              <a:t>customers get frustrated</a:t>
            </a:r>
            <a:r>
              <a:rPr lang="en-US" sz="1400" dirty="0"/>
              <a:t> or wait too long?</a:t>
            </a:r>
          </a:p>
          <a:p>
            <a:endParaRPr lang="en-US" sz="1400" dirty="0"/>
          </a:p>
          <a:p>
            <a:r>
              <a:rPr lang="en-US" sz="1400" b="1" dirty="0"/>
              <a:t>Write a Simple Problem Statement</a:t>
            </a:r>
            <a:endParaRPr lang="en-US" sz="1400" dirty="0"/>
          </a:p>
          <a:p>
            <a:r>
              <a:rPr lang="en-US" sz="1400" dirty="0"/>
              <a:t>Use </a:t>
            </a:r>
            <a:r>
              <a:rPr lang="en-US" sz="1400" b="1" dirty="0"/>
              <a:t>plain business language</a:t>
            </a:r>
            <a:r>
              <a:rPr lang="en-US" sz="1400" dirty="0"/>
              <a:t> (no tech terms).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Keep it short (1–2 sentences).</a:t>
            </a:r>
          </a:p>
          <a:p>
            <a:endParaRPr lang="en-US" sz="1400" dirty="0"/>
          </a:p>
          <a:p>
            <a:r>
              <a:rPr lang="en-US" sz="1400" b="1" dirty="0"/>
              <a:t>Template:</a:t>
            </a:r>
            <a:endParaRPr lang="en-US" sz="1400" dirty="0"/>
          </a:p>
          <a:p>
            <a:r>
              <a:rPr lang="en-US" sz="1400" dirty="0"/>
              <a:t>“In my team, we struggle with [challenge].</a:t>
            </a:r>
          </a:p>
          <a:p>
            <a:r>
              <a:rPr lang="en-US" sz="1400" dirty="0"/>
              <a:t>This causes [impact].”</a:t>
            </a:r>
          </a:p>
          <a:p>
            <a:endParaRPr lang="en-US" sz="1400" dirty="0"/>
          </a:p>
          <a:p>
            <a:r>
              <a:rPr lang="en-US" sz="1400" b="1" dirty="0"/>
              <a:t>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“Our claims staff spend hours typing in Emirates ID details → delays.”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“Motor underwriting is slow because referrals are checked manually via RTA.”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“Arabic-speaking customers can’t get quick support.”</a:t>
            </a:r>
          </a:p>
          <a:p>
            <a:endParaRPr lang="en-US" sz="1400" dirty="0"/>
          </a:p>
          <a:p>
            <a:r>
              <a:rPr lang="en-US" sz="1400" b="1" dirty="0"/>
              <a:t>Next Step:</a:t>
            </a:r>
            <a:r>
              <a:rPr lang="en-US" sz="1400" dirty="0"/>
              <a:t> Enter your problem statement into </a:t>
            </a:r>
            <a:r>
              <a:rPr lang="en-US" sz="1400" dirty="0">
                <a:hlinkClick r:id="rId2"/>
              </a:rPr>
              <a:t>ChatGPT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DD0E58-7F61-F0A1-94CD-7B179D984CD0}"/>
              </a:ext>
            </a:extLst>
          </p:cNvPr>
          <p:cNvSpPr txBox="1"/>
          <p:nvPr/>
        </p:nvSpPr>
        <p:spPr>
          <a:xfrm>
            <a:off x="10064716" y="3902287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400"/>
              </a:spcAft>
            </a:pPr>
            <a:r>
              <a:rPr lang="en-US" sz="1400" dirty="0">
                <a:hlinkClick r:id="rId3"/>
              </a:rPr>
              <a:t>Web-version</a:t>
            </a:r>
            <a:endParaRPr lang="en-US" sz="1400" dirty="0"/>
          </a:p>
        </p:txBody>
      </p:sp>
      <p:pic>
        <p:nvPicPr>
          <p:cNvPr id="11" name="Picture 10" descr="A qr code with green squares&#10;&#10;AI-generated content may be incorrect.">
            <a:extLst>
              <a:ext uri="{FF2B5EF4-FFF2-40B4-BE49-F238E27FC236}">
                <a16:creationId xmlns:a16="http://schemas.microsoft.com/office/drawing/2014/main" id="{790E4D39-A20F-EFA2-20BD-F4E170FA7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86" y="1570567"/>
            <a:ext cx="1858433" cy="1858433"/>
          </a:xfrm>
          <a:prstGeom prst="rect">
            <a:avLst/>
          </a:prstGeom>
        </p:spPr>
      </p:pic>
      <p:pic>
        <p:nvPicPr>
          <p:cNvPr id="13" name="Picture 12" descr="A qr code with orange squares&#10;&#10;AI-generated content may be incorrect.">
            <a:extLst>
              <a:ext uri="{FF2B5EF4-FFF2-40B4-BE49-F238E27FC236}">
                <a16:creationId xmlns:a16="http://schemas.microsoft.com/office/drawing/2014/main" id="{1A8B8867-799E-3327-70C2-DEDCB3D9AF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86" y="4210064"/>
            <a:ext cx="1946888" cy="19468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DFA971-F59A-7FC0-C136-2D13AFC9168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1439"/>
          <a:stretch>
            <a:fillRect/>
          </a:stretch>
        </p:blipFill>
        <p:spPr>
          <a:xfrm>
            <a:off x="0" y="972207"/>
            <a:ext cx="2127284" cy="544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4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4DDD81D-E157-BB5B-AE59-478F4FE74FD2}"/>
              </a:ext>
            </a:extLst>
          </p:cNvPr>
          <p:cNvSpPr/>
          <p:nvPr/>
        </p:nvSpPr>
        <p:spPr>
          <a:xfrm>
            <a:off x="3330222" y="0"/>
            <a:ext cx="491066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18B0D9-EB7F-04BC-3BD1-E0FA6C71A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9BCF36-8F24-FC24-E3B6-4523D93AABF7}"/>
              </a:ext>
            </a:extLst>
          </p:cNvPr>
          <p:cNvSpPr/>
          <p:nvPr/>
        </p:nvSpPr>
        <p:spPr>
          <a:xfrm>
            <a:off x="4312356" y="1446804"/>
            <a:ext cx="2968978" cy="654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Aft>
                <a:spcPts val="400"/>
              </a:spcAft>
            </a:pPr>
            <a:r>
              <a:rPr lang="en-US" dirty="0">
                <a:solidFill>
                  <a:schemeClr val="tx1"/>
                </a:solidFill>
              </a:rPr>
              <a:t>World 4.0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C5AED7-FDCA-E8CA-D800-C5CED4B0350E}"/>
              </a:ext>
            </a:extLst>
          </p:cNvPr>
          <p:cNvSpPr/>
          <p:nvPr/>
        </p:nvSpPr>
        <p:spPr>
          <a:xfrm>
            <a:off x="4312356" y="2390380"/>
            <a:ext cx="2968978" cy="654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Aft>
                <a:spcPts val="400"/>
              </a:spcAft>
            </a:pPr>
            <a:r>
              <a:rPr lang="en-US" dirty="0" err="1">
                <a:solidFill>
                  <a:schemeClr val="tx1"/>
                </a:solidFill>
              </a:rPr>
              <a:t>GenAL</a:t>
            </a:r>
            <a:r>
              <a:rPr lang="en-US" dirty="0">
                <a:solidFill>
                  <a:schemeClr val="tx1"/>
                </a:solidFill>
              </a:rPr>
              <a:t>, LLMs, agents…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C6FAE3-9E5F-D537-7096-ACD19D7FC513}"/>
              </a:ext>
            </a:extLst>
          </p:cNvPr>
          <p:cNvSpPr/>
          <p:nvPr/>
        </p:nvSpPr>
        <p:spPr>
          <a:xfrm>
            <a:off x="4312356" y="3333956"/>
            <a:ext cx="2968978" cy="654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Aft>
                <a:spcPts val="400"/>
              </a:spcAft>
            </a:pPr>
            <a:r>
              <a:rPr lang="en-US" dirty="0">
                <a:solidFill>
                  <a:schemeClr val="tx1"/>
                </a:solidFill>
              </a:rPr>
              <a:t>AI in Takaful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478C56-26BF-2498-185F-76C480D7373F}"/>
              </a:ext>
            </a:extLst>
          </p:cNvPr>
          <p:cNvSpPr/>
          <p:nvPr/>
        </p:nvSpPr>
        <p:spPr>
          <a:xfrm>
            <a:off x="4312356" y="4277532"/>
            <a:ext cx="2968978" cy="654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Aft>
                <a:spcPts val="400"/>
              </a:spcAft>
            </a:pPr>
            <a:r>
              <a:rPr lang="en-US" dirty="0">
                <a:solidFill>
                  <a:schemeClr val="tx1"/>
                </a:solidFill>
              </a:rPr>
              <a:t>Working with AI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0283E2-24BC-E600-ABF1-DA40362ADA12}"/>
              </a:ext>
            </a:extLst>
          </p:cNvPr>
          <p:cNvSpPr/>
          <p:nvPr/>
        </p:nvSpPr>
        <p:spPr>
          <a:xfrm>
            <a:off x="4312356" y="5221109"/>
            <a:ext cx="2968978" cy="654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Aft>
                <a:spcPts val="400"/>
              </a:spcAft>
            </a:pPr>
            <a:r>
              <a:rPr lang="en-US" dirty="0">
                <a:solidFill>
                  <a:schemeClr val="tx1"/>
                </a:solidFill>
              </a:rPr>
              <a:t>Planning change</a:t>
            </a:r>
          </a:p>
        </p:txBody>
      </p:sp>
    </p:spTree>
    <p:extLst>
      <p:ext uri="{BB962C8B-B14F-4D97-AF65-F5344CB8AC3E}">
        <p14:creationId xmlns:p14="http://schemas.microsoft.com/office/powerpoint/2010/main" val="132149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7BC186-E293-23BA-B8C7-BDF085FE9F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4 Layers of AI Literacy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BBDE25-EBFA-01DB-272A-4DB4020E3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From AI literacy to AI fluency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CA3910-B4F2-06E2-6786-CC7D16BB20AD}"/>
              </a:ext>
            </a:extLst>
          </p:cNvPr>
          <p:cNvSpPr txBox="1"/>
          <p:nvPr/>
        </p:nvSpPr>
        <p:spPr>
          <a:xfrm>
            <a:off x="325841" y="3887885"/>
            <a:ext cx="2851981" cy="154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Mandatory AI training for the organization</a:t>
            </a:r>
          </a:p>
          <a:p>
            <a:pPr marL="171450" indent="-171450" algn="l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Promote a baseline understanding of AI technology, risk, and governance fundamentals</a:t>
            </a:r>
          </a:p>
          <a:p>
            <a:pPr marL="171450" indent="-171450" algn="l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Cover your internal AI governance framework, including practical Dos and Don’ts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913358-15A5-EF56-7C53-0EE4280070A5}"/>
              </a:ext>
            </a:extLst>
          </p:cNvPr>
          <p:cNvSpPr/>
          <p:nvPr/>
        </p:nvSpPr>
        <p:spPr>
          <a:xfrm>
            <a:off x="329115" y="3050629"/>
            <a:ext cx="1840089" cy="677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00"/>
              </a:spcAft>
            </a:pPr>
            <a:r>
              <a:rPr lang="en-US" sz="1200" b="1" dirty="0">
                <a:solidFill>
                  <a:schemeClr val="bg1"/>
                </a:solidFill>
              </a:rPr>
              <a:t>Responsible AI fundamentals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E17CC-B5CE-CFC1-1361-FE55AAB54551}"/>
              </a:ext>
            </a:extLst>
          </p:cNvPr>
          <p:cNvSpPr/>
          <p:nvPr/>
        </p:nvSpPr>
        <p:spPr>
          <a:xfrm>
            <a:off x="3223624" y="2484603"/>
            <a:ext cx="1840089" cy="677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00"/>
              </a:spcAft>
            </a:pPr>
            <a:r>
              <a:rPr lang="en-US" sz="1200" b="1" dirty="0">
                <a:solidFill>
                  <a:schemeClr val="bg1"/>
                </a:solidFill>
              </a:rPr>
              <a:t>Generative AI empowerment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E2F2C1-BC30-68F1-1B7A-3D2B0A950CDE}"/>
              </a:ext>
            </a:extLst>
          </p:cNvPr>
          <p:cNvSpPr/>
          <p:nvPr/>
        </p:nvSpPr>
        <p:spPr>
          <a:xfrm>
            <a:off x="6118133" y="1918576"/>
            <a:ext cx="1840089" cy="677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00"/>
              </a:spcAft>
            </a:pPr>
            <a:r>
              <a:rPr lang="en-US" sz="1200" b="1" dirty="0">
                <a:solidFill>
                  <a:schemeClr val="bg1"/>
                </a:solidFill>
              </a:rPr>
              <a:t>Persona &amp; role-based training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F7481A-230F-852E-6B1C-B86B04D2FAA5}"/>
              </a:ext>
            </a:extLst>
          </p:cNvPr>
          <p:cNvSpPr/>
          <p:nvPr/>
        </p:nvSpPr>
        <p:spPr>
          <a:xfrm>
            <a:off x="9008089" y="1352549"/>
            <a:ext cx="1840089" cy="677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00"/>
              </a:spcAft>
            </a:pPr>
            <a:r>
              <a:rPr lang="en-US" sz="1200" b="1" dirty="0">
                <a:solidFill>
                  <a:schemeClr val="bg1"/>
                </a:solidFill>
              </a:rPr>
              <a:t>AI system specific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FC7FC9-C161-F33F-C3AE-25CF7D656CA3}"/>
              </a:ext>
            </a:extLst>
          </p:cNvPr>
          <p:cNvSpPr txBox="1"/>
          <p:nvPr/>
        </p:nvSpPr>
        <p:spPr>
          <a:xfrm>
            <a:off x="3223624" y="3323688"/>
            <a:ext cx="2851981" cy="154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Empower the workforce to embrace and adopt AI with confidence.</a:t>
            </a:r>
          </a:p>
          <a:p>
            <a:pPr marL="171450" indent="-171450" algn="l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Provide actionable tips, frameworks, prompts, and case studies to promote AI use.</a:t>
            </a:r>
          </a:p>
          <a:p>
            <a:pPr marL="171450" indent="-171450" algn="l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Educate the workforce on which AI tools, capabilities, and resources are available.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B5E213-89D0-0F92-8CFE-EC78BD5616FF}"/>
              </a:ext>
            </a:extLst>
          </p:cNvPr>
          <p:cNvSpPr txBox="1"/>
          <p:nvPr/>
        </p:nvSpPr>
        <p:spPr>
          <a:xfrm>
            <a:off x="6118133" y="2747795"/>
            <a:ext cx="2851981" cy="1718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Tailored training for specific personas and teams, who build, buy, use, or govern AI.</a:t>
            </a:r>
          </a:p>
          <a:p>
            <a:pPr marL="171450" indent="-171450" algn="l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Target key personas including legal, privacy, procurement, data scientists and AI engineers.</a:t>
            </a:r>
          </a:p>
          <a:p>
            <a:pPr marL="171450" indent="-171450" algn="l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Must be engaging, hands-on, scenario-based, and relevant for the role.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AA51D9-A495-BDA2-F38A-47A80FB9CD18}"/>
              </a:ext>
            </a:extLst>
          </p:cNvPr>
          <p:cNvSpPr txBox="1"/>
          <p:nvPr/>
        </p:nvSpPr>
        <p:spPr>
          <a:xfrm>
            <a:off x="329115" y="2804240"/>
            <a:ext cx="4235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400"/>
              </a:spcAft>
            </a:pPr>
            <a:r>
              <a:rPr lang="en-US" sz="1100" b="1" dirty="0">
                <a:solidFill>
                  <a:schemeClr val="accent1"/>
                </a:solidFill>
              </a:rPr>
              <a:t>ALL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4FAF7E-E376-0719-FA4E-DF265ED3D4D6}"/>
              </a:ext>
            </a:extLst>
          </p:cNvPr>
          <p:cNvSpPr txBox="1"/>
          <p:nvPr/>
        </p:nvSpPr>
        <p:spPr>
          <a:xfrm>
            <a:off x="3223624" y="2240043"/>
            <a:ext cx="4235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400"/>
              </a:spcAft>
            </a:pPr>
            <a:r>
              <a:rPr lang="en-US" sz="1100" b="1" dirty="0">
                <a:solidFill>
                  <a:schemeClr val="accent1"/>
                </a:solidFill>
              </a:rPr>
              <a:t>ALL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4126CB-2A01-2E2B-EB34-02C11E2B92E1}"/>
              </a:ext>
            </a:extLst>
          </p:cNvPr>
          <p:cNvSpPr txBox="1"/>
          <p:nvPr/>
        </p:nvSpPr>
        <p:spPr>
          <a:xfrm>
            <a:off x="6118133" y="1659483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400"/>
              </a:spcAft>
            </a:pPr>
            <a:r>
              <a:rPr lang="en-US" sz="1100" b="1" dirty="0">
                <a:solidFill>
                  <a:schemeClr val="accent1"/>
                </a:solidFill>
              </a:rPr>
              <a:t>Specific employees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FC9F10-C8D8-D01E-A387-7631B2D3ED02}"/>
              </a:ext>
            </a:extLst>
          </p:cNvPr>
          <p:cNvSpPr txBox="1"/>
          <p:nvPr/>
        </p:nvSpPr>
        <p:spPr>
          <a:xfrm>
            <a:off x="9008089" y="2267008"/>
            <a:ext cx="2851981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Mandatory training for individuals responsible for oversight and operation of high-risk AI.</a:t>
            </a:r>
          </a:p>
          <a:p>
            <a:pPr marL="171450" indent="-171450" algn="l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Bespoke instructions, guidance, and resources on human oversight implementation and broader risk mitigation measures.</a:t>
            </a:r>
          </a:p>
          <a:p>
            <a:pPr marL="171450" indent="-171450" algn="l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Essential for EU AI Act compliance: deployment and oversight of high-risk AI systems.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C67809-CB87-BF31-E0B3-9251D9765C44}"/>
              </a:ext>
            </a:extLst>
          </p:cNvPr>
          <p:cNvSpPr txBox="1"/>
          <p:nvPr/>
        </p:nvSpPr>
        <p:spPr>
          <a:xfrm>
            <a:off x="8970114" y="1084434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400"/>
              </a:spcAft>
            </a:pPr>
            <a:r>
              <a:rPr lang="en-US" sz="1100" b="1" dirty="0">
                <a:solidFill>
                  <a:schemeClr val="accent1"/>
                </a:solidFill>
              </a:rPr>
              <a:t>Specific employees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B45F4E6-5FC7-6C87-EEFA-3EA693BC05AB}"/>
              </a:ext>
            </a:extLst>
          </p:cNvPr>
          <p:cNvSpPr/>
          <p:nvPr/>
        </p:nvSpPr>
        <p:spPr>
          <a:xfrm>
            <a:off x="933070" y="5626884"/>
            <a:ext cx="632178" cy="63217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00"/>
              </a:spcAft>
            </a:pPr>
            <a:r>
              <a:rPr lang="en-US" sz="3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819E74D-5038-72F9-E1DF-2481618D66EB}"/>
              </a:ext>
            </a:extLst>
          </p:cNvPr>
          <p:cNvSpPr/>
          <p:nvPr/>
        </p:nvSpPr>
        <p:spPr>
          <a:xfrm>
            <a:off x="3862091" y="5626884"/>
            <a:ext cx="632178" cy="63217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00"/>
              </a:spcAft>
            </a:pPr>
            <a:r>
              <a:rPr lang="en-US" sz="3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76479E6-89FF-8670-1D38-DFC9A8C446F5}"/>
              </a:ext>
            </a:extLst>
          </p:cNvPr>
          <p:cNvSpPr/>
          <p:nvPr/>
        </p:nvSpPr>
        <p:spPr>
          <a:xfrm>
            <a:off x="6688202" y="5626884"/>
            <a:ext cx="695396" cy="63217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00"/>
              </a:spcAft>
            </a:pPr>
            <a:r>
              <a:rPr lang="en-US" sz="3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7A88CDB-25A2-D303-580F-97813442C340}"/>
              </a:ext>
            </a:extLst>
          </p:cNvPr>
          <p:cNvSpPr/>
          <p:nvPr/>
        </p:nvSpPr>
        <p:spPr>
          <a:xfrm>
            <a:off x="9612044" y="5626884"/>
            <a:ext cx="632178" cy="63217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00"/>
              </a:spcAft>
            </a:pPr>
            <a:r>
              <a:rPr lang="en-US" sz="3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7004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22" grpId="0"/>
      <p:bldP spid="23" grpId="0" animBg="1"/>
      <p:bldP spid="24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0F110-D32B-3A61-E002-0EE25635A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895B4-6767-266B-0330-79F019F25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change</a:t>
            </a:r>
          </a:p>
        </p:txBody>
      </p:sp>
    </p:spTree>
    <p:extLst>
      <p:ext uri="{BB962C8B-B14F-4D97-AF65-F5344CB8AC3E}">
        <p14:creationId xmlns:p14="http://schemas.microsoft.com/office/powerpoint/2010/main" val="351263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FDEDB5BE-1AC8-674C-883D-245ECBD96BFB}"/>
              </a:ext>
            </a:extLst>
          </p:cNvPr>
          <p:cNvSpPr/>
          <p:nvPr/>
        </p:nvSpPr>
        <p:spPr>
          <a:xfrm>
            <a:off x="293511" y="1002452"/>
            <a:ext cx="11672403" cy="1763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Poppins" pitchFamily="2" charset="77"/>
              <a:ea typeface="Inter" panose="02000503000000020004" pitchFamily="2" charset="0"/>
              <a:cs typeface="Poppins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D0FE13-7EDE-7274-9E5B-60EDABEC47C1}"/>
              </a:ext>
            </a:extLst>
          </p:cNvPr>
          <p:cNvSpPr txBox="1"/>
          <p:nvPr/>
        </p:nvSpPr>
        <p:spPr>
          <a:xfrm>
            <a:off x="214797" y="3077473"/>
            <a:ext cx="1945231" cy="3503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cap="all" dirty="0">
                <a:solidFill>
                  <a:schemeClr val="tx2"/>
                </a:solidFill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UNCLEAR GOALS AND PRIORITIES</a:t>
            </a:r>
          </a:p>
          <a:p>
            <a:pPr>
              <a:spcAft>
                <a:spcPts val="800"/>
              </a:spcAft>
            </a:pPr>
            <a: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No strategic alignment: </a:t>
            </a:r>
            <a:b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</a:br>
            <a:r>
              <a:rPr lang="en-US" sz="10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Teams work on disconnected initiatives</a:t>
            </a:r>
          </a:p>
          <a:p>
            <a:pPr>
              <a:spcAft>
                <a:spcPts val="800"/>
              </a:spcAft>
            </a:pPr>
            <a: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Shifting focus: </a:t>
            </a:r>
            <a:b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</a:br>
            <a:r>
              <a:rPr lang="en-US" sz="10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Priorities change too often</a:t>
            </a:r>
          </a:p>
          <a:p>
            <a:pPr>
              <a:spcAft>
                <a:spcPts val="800"/>
              </a:spcAft>
            </a:pPr>
            <a: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No clear success metrics: </a:t>
            </a:r>
            <a:b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</a:br>
            <a:r>
              <a:rPr lang="en-US" sz="10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Impact is hard to measure</a:t>
            </a:r>
          </a:p>
          <a:p>
            <a:pPr>
              <a:spcAft>
                <a:spcPts val="800"/>
              </a:spcAft>
            </a:pPr>
            <a: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Siloed decision: </a:t>
            </a:r>
            <a:b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</a:br>
            <a:r>
              <a:rPr lang="en-US" sz="10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Departments set conflicting priorities</a:t>
            </a:r>
          </a:p>
          <a:p>
            <a:pPr>
              <a:spcAft>
                <a:spcPts val="800"/>
              </a:spcAft>
            </a:pPr>
            <a: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No prioritization framework: </a:t>
            </a:r>
            <a:b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</a:br>
            <a:r>
              <a:rPr lang="en-US" sz="10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Efforts are spread too thin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A83BDF-3F28-6EFA-2B4E-83CD84844C62}"/>
              </a:ext>
            </a:extLst>
          </p:cNvPr>
          <p:cNvSpPr txBox="1"/>
          <p:nvPr/>
        </p:nvSpPr>
        <p:spPr>
          <a:xfrm>
            <a:off x="4138825" y="3077473"/>
            <a:ext cx="1945231" cy="3441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cap="all" dirty="0">
                <a:solidFill>
                  <a:schemeClr val="tx2"/>
                </a:solidFill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MICRO-</a:t>
            </a:r>
            <a:br>
              <a:rPr lang="en-US" sz="1200" cap="all" dirty="0">
                <a:solidFill>
                  <a:schemeClr val="tx2"/>
                </a:solidFill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</a:br>
            <a:r>
              <a:rPr lang="en-US" sz="1200" cap="all" dirty="0">
                <a:solidFill>
                  <a:schemeClr val="tx2"/>
                </a:solidFill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MANAGEMENT</a:t>
            </a:r>
          </a:p>
          <a:p>
            <a:pPr>
              <a:spcAft>
                <a:spcPts val="800"/>
              </a:spcAft>
            </a:pPr>
            <a: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Bureaucratic bottlenecks: </a:t>
            </a:r>
            <a:b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</a:br>
            <a:r>
              <a:rPr lang="en-US" sz="10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Too many approvals slow progress</a:t>
            </a:r>
          </a:p>
          <a:p>
            <a:pPr>
              <a:spcAft>
                <a:spcPts val="800"/>
              </a:spcAft>
            </a:pPr>
            <a: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Lack of trust: </a:t>
            </a:r>
            <a:r>
              <a:rPr lang="en-US" sz="10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Employees feel disempowered</a:t>
            </a:r>
          </a:p>
          <a:p>
            <a:pPr>
              <a:spcAft>
                <a:spcPts val="800"/>
              </a:spcAft>
            </a:pPr>
            <a: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Slow decisions: </a:t>
            </a:r>
            <a:b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</a:br>
            <a:r>
              <a:rPr lang="en-US" sz="10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Endless review cycles stall execution</a:t>
            </a:r>
          </a:p>
          <a:p>
            <a:pPr>
              <a:spcAft>
                <a:spcPts val="800"/>
              </a:spcAft>
            </a:pPr>
            <a: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Innovation paralysis: </a:t>
            </a:r>
            <a:r>
              <a:rPr lang="en-US" sz="10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Over-analysis blocks bold moves</a:t>
            </a:r>
          </a:p>
          <a:p>
            <a:pPr>
              <a:spcAft>
                <a:spcPts val="800"/>
              </a:spcAft>
            </a:pPr>
            <a: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Low engagement: </a:t>
            </a:r>
            <a:r>
              <a:rPr lang="en-US" sz="10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Talented employees disengage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989691-41AD-5DFA-CE5D-A670E3731D1E}"/>
              </a:ext>
            </a:extLst>
          </p:cNvPr>
          <p:cNvSpPr txBox="1"/>
          <p:nvPr/>
        </p:nvSpPr>
        <p:spPr>
          <a:xfrm>
            <a:off x="2176811" y="3077473"/>
            <a:ext cx="1945231" cy="3411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cap="all" dirty="0">
                <a:solidFill>
                  <a:schemeClr val="tx2"/>
                </a:solidFill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Inadequate communication</a:t>
            </a:r>
          </a:p>
          <a:p>
            <a:pPr>
              <a:spcAft>
                <a:spcPts val="800"/>
              </a:spcAft>
            </a:pPr>
            <a: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Siloed teams: </a:t>
            </a:r>
            <a:r>
              <a:rPr lang="en-US" sz="10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Departments work in isolation</a:t>
            </a:r>
          </a:p>
          <a:p>
            <a:pPr>
              <a:spcAft>
                <a:spcPts val="800"/>
              </a:spcAft>
            </a:pPr>
            <a: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No transparency: </a:t>
            </a:r>
            <a:r>
              <a:rPr lang="en-US" sz="10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Unclear updates cause misalignment</a:t>
            </a:r>
          </a:p>
          <a:p>
            <a:pPr>
              <a:spcAft>
                <a:spcPts val="800"/>
              </a:spcAft>
            </a:pPr>
            <a: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Conflicting messages: </a:t>
            </a:r>
            <a:b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</a:br>
            <a:r>
              <a:rPr lang="en-US" sz="10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Priorities are misunderstood</a:t>
            </a:r>
          </a:p>
          <a:p>
            <a:pPr>
              <a:spcAft>
                <a:spcPts val="800"/>
              </a:spcAft>
            </a:pPr>
            <a: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Information overload: </a:t>
            </a:r>
            <a:b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</a:br>
            <a:r>
              <a:rPr lang="en-US" sz="10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Too much noise, not enough clarity</a:t>
            </a:r>
          </a:p>
          <a:p>
            <a:pPr>
              <a:spcAft>
                <a:spcPts val="800"/>
              </a:spcAft>
            </a:pPr>
            <a: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Strategy disconnect: </a:t>
            </a:r>
            <a:r>
              <a:rPr lang="en-US" sz="10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Goals aren’t translated into action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0E851D-DA01-2E82-A07D-524FC57E4A42}"/>
              </a:ext>
            </a:extLst>
          </p:cNvPr>
          <p:cNvSpPr txBox="1"/>
          <p:nvPr/>
        </p:nvSpPr>
        <p:spPr>
          <a:xfrm>
            <a:off x="10029603" y="3077473"/>
            <a:ext cx="1947600" cy="2929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cap="all" dirty="0">
                <a:solidFill>
                  <a:schemeClr val="tx2"/>
                </a:solidFill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Competing</a:t>
            </a:r>
            <a:br>
              <a:rPr lang="en-US" sz="1200" cap="all" dirty="0">
                <a:solidFill>
                  <a:schemeClr val="tx2"/>
                </a:solidFill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</a:br>
            <a:r>
              <a:rPr lang="en-US" sz="1200" cap="all" dirty="0">
                <a:solidFill>
                  <a:schemeClr val="tx2"/>
                </a:solidFill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priorities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Too many projects: </a:t>
            </a:r>
            <a:r>
              <a:rPr lang="en-US" sz="10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Focus is scattered</a:t>
            </a:r>
          </a:p>
          <a:p>
            <a:pPr>
              <a:spcAft>
                <a:spcPts val="800"/>
              </a:spcAft>
            </a:pPr>
            <a: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Short-term focus: </a:t>
            </a:r>
            <a:r>
              <a:rPr lang="en-US" sz="10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Firefighting trumps strategy</a:t>
            </a:r>
          </a:p>
          <a:p>
            <a:pPr>
              <a:spcAft>
                <a:spcPts val="800"/>
              </a:spcAft>
            </a:pPr>
            <a: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Resource drain: </a:t>
            </a:r>
            <a:r>
              <a:rPr lang="en-US" sz="10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Teams are stretched too thin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Conflicting demands: </a:t>
            </a:r>
            <a:b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</a:br>
            <a:r>
              <a:rPr lang="en-US" sz="10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Different stakeholders push their own agendas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No project governance: </a:t>
            </a:r>
            <a:r>
              <a:rPr lang="en-US" sz="10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No system to balance priorities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94FC8F-3563-743B-4A2F-630DA79ED8DB}"/>
              </a:ext>
            </a:extLst>
          </p:cNvPr>
          <p:cNvSpPr txBox="1"/>
          <p:nvPr/>
        </p:nvSpPr>
        <p:spPr>
          <a:xfrm>
            <a:off x="8065222" y="3077473"/>
            <a:ext cx="1947600" cy="3180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cap="all" dirty="0">
                <a:solidFill>
                  <a:schemeClr val="tx2"/>
                </a:solidFill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Rigid systems and outdated policies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Inflexible IT: </a:t>
            </a:r>
            <a:b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</a:br>
            <a:r>
              <a:rPr lang="en-US" sz="10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Legacy systems block progress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Resistance to change: </a:t>
            </a:r>
            <a:b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</a:br>
            <a:r>
              <a:rPr lang="en-US" sz="10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Old habits slow transformation</a:t>
            </a:r>
          </a:p>
          <a:p>
            <a:pPr>
              <a:spcAft>
                <a:spcPts val="800"/>
              </a:spcAft>
            </a:pPr>
            <a: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Slow approvals: </a:t>
            </a:r>
            <a:r>
              <a:rPr lang="en-US" sz="10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Bureaucracy hinders agility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One-size-fits-all rules:</a:t>
            </a:r>
            <a:b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</a:br>
            <a:r>
              <a:rPr lang="en-US" sz="10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Policies does not match evolving needs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Poor adaptability: </a:t>
            </a:r>
            <a:r>
              <a:rPr lang="en-US" sz="10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Governance isn’t built for speed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D85CA-75C5-0C6F-5212-7F11EB9F775A}"/>
              </a:ext>
            </a:extLst>
          </p:cNvPr>
          <p:cNvSpPr txBox="1"/>
          <p:nvPr/>
        </p:nvSpPr>
        <p:spPr>
          <a:xfrm>
            <a:off x="6100839" y="3077473"/>
            <a:ext cx="1947600" cy="3390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cap="all" dirty="0">
                <a:solidFill>
                  <a:schemeClr val="tx2"/>
                </a:solidFill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FEAR OF DECISION-MAKING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Risk aversion: </a:t>
            </a:r>
            <a:b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</a:br>
            <a:r>
              <a:rPr lang="en-US" sz="10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Fear of failure prevents action</a:t>
            </a:r>
          </a:p>
          <a:p>
            <a:pPr>
              <a:spcAft>
                <a:spcPts val="800"/>
              </a:spcAft>
            </a:pPr>
            <a: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Analysis paralysis: </a:t>
            </a:r>
            <a:r>
              <a:rPr lang="en-US" sz="10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Overthinking delays progress</a:t>
            </a:r>
          </a:p>
          <a:p>
            <a:pPr>
              <a:spcAft>
                <a:spcPts val="800"/>
              </a:spcAft>
            </a:pPr>
            <a: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No accountability: </a:t>
            </a:r>
            <a:r>
              <a:rPr lang="en-US" sz="10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Tough decisions are avoided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Preference for the status quo: </a:t>
            </a:r>
            <a:b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</a:br>
            <a:r>
              <a:rPr lang="en-US" sz="10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Change is resisted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Missed opportunities: </a:t>
            </a:r>
            <a:r>
              <a:rPr lang="en-US" sz="10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Waiting too long gives competitors an edge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4E47C5-5254-CF4F-ACB3-09B4B050AA6C}"/>
              </a:ext>
            </a:extLst>
          </p:cNvPr>
          <p:cNvGrpSpPr/>
          <p:nvPr/>
        </p:nvGrpSpPr>
        <p:grpSpPr>
          <a:xfrm>
            <a:off x="605247" y="1070186"/>
            <a:ext cx="5090797" cy="1596194"/>
            <a:chOff x="3874922" y="1871735"/>
            <a:chExt cx="5363490" cy="3403948"/>
          </a:xfrm>
        </p:grpSpPr>
        <p:sp>
          <p:nvSpPr>
            <p:cNvPr id="6" name="Chevron 5">
              <a:extLst>
                <a:ext uri="{FF2B5EF4-FFF2-40B4-BE49-F238E27FC236}">
                  <a16:creationId xmlns:a16="http://schemas.microsoft.com/office/drawing/2014/main" id="{4083FF4A-65B4-0A0C-BF53-AFB1017C60A6}"/>
                </a:ext>
              </a:extLst>
            </p:cNvPr>
            <p:cNvSpPr/>
            <p:nvPr/>
          </p:nvSpPr>
          <p:spPr>
            <a:xfrm>
              <a:off x="4646196" y="2662096"/>
              <a:ext cx="553452" cy="1396494"/>
            </a:xfrm>
            <a:prstGeom prst="chevron">
              <a:avLst>
                <a:gd name="adj" fmla="val 107137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Poppins" pitchFamily="2" charset="77"/>
                <a:ea typeface="Inter" panose="02000503000000020004" pitchFamily="2" charset="0"/>
                <a:cs typeface="Poppins" pitchFamily="2" charset="77"/>
              </a:endParaRPr>
            </a:p>
          </p:txBody>
        </p:sp>
        <p:sp>
          <p:nvSpPr>
            <p:cNvPr id="7" name="Chevron 6">
              <a:extLst>
                <a:ext uri="{FF2B5EF4-FFF2-40B4-BE49-F238E27FC236}">
                  <a16:creationId xmlns:a16="http://schemas.microsoft.com/office/drawing/2014/main" id="{F36E271C-E4C5-8DE5-0394-7C872A005C72}"/>
                </a:ext>
              </a:extLst>
            </p:cNvPr>
            <p:cNvSpPr/>
            <p:nvPr/>
          </p:nvSpPr>
          <p:spPr>
            <a:xfrm>
              <a:off x="5729039" y="2662096"/>
              <a:ext cx="553452" cy="1396494"/>
            </a:xfrm>
            <a:prstGeom prst="chevron">
              <a:avLst>
                <a:gd name="adj" fmla="val 107137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Poppins" pitchFamily="2" charset="77"/>
                <a:ea typeface="Inter" panose="02000503000000020004" pitchFamily="2" charset="0"/>
                <a:cs typeface="Poppins" pitchFamily="2" charset="77"/>
              </a:endParaRPr>
            </a:p>
          </p:txBody>
        </p:sp>
        <p:sp>
          <p:nvSpPr>
            <p:cNvPr id="8" name="Chevron 7">
              <a:extLst>
                <a:ext uri="{FF2B5EF4-FFF2-40B4-BE49-F238E27FC236}">
                  <a16:creationId xmlns:a16="http://schemas.microsoft.com/office/drawing/2014/main" id="{5E468434-19CC-C9D9-99F6-10F5D7692F63}"/>
                </a:ext>
              </a:extLst>
            </p:cNvPr>
            <p:cNvSpPr/>
            <p:nvPr/>
          </p:nvSpPr>
          <p:spPr>
            <a:xfrm>
              <a:off x="6811882" y="2662096"/>
              <a:ext cx="553452" cy="1396494"/>
            </a:xfrm>
            <a:prstGeom prst="chevron">
              <a:avLst>
                <a:gd name="adj" fmla="val 107137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Poppins" pitchFamily="2" charset="77"/>
                <a:ea typeface="Inter" panose="02000503000000020004" pitchFamily="2" charset="0"/>
                <a:cs typeface="Poppins" pitchFamily="2" charset="7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4A63CB1-19EA-4A22-63C1-6E846074CD3E}"/>
                </a:ext>
              </a:extLst>
            </p:cNvPr>
            <p:cNvSpPr txBox="1"/>
            <p:nvPr/>
          </p:nvSpPr>
          <p:spPr>
            <a:xfrm>
              <a:off x="3874922" y="1871735"/>
              <a:ext cx="1175791" cy="8532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AE" sz="1000" dirty="0">
                  <a:solidFill>
                    <a:schemeClr val="tx2"/>
                  </a:solidFill>
                  <a:effectLst/>
                  <a:latin typeface="Poppins" pitchFamily="2" charset="77"/>
                  <a:ea typeface="Inter" panose="02000503000000020004" pitchFamily="2" charset="0"/>
                  <a:cs typeface="Times New Roman" panose="02020603050405020304" pitchFamily="18" charset="0"/>
                </a:rPr>
                <a:t>Unclear goals </a:t>
              </a:r>
              <a:br>
                <a:rPr lang="en-AE" sz="1000" dirty="0">
                  <a:solidFill>
                    <a:schemeClr val="tx2"/>
                  </a:solidFill>
                  <a:effectLst/>
                  <a:latin typeface="Poppins" pitchFamily="2" charset="77"/>
                  <a:ea typeface="Inter" panose="02000503000000020004" pitchFamily="2" charset="0"/>
                  <a:cs typeface="Times New Roman" panose="02020603050405020304" pitchFamily="18" charset="0"/>
                </a:rPr>
              </a:br>
              <a:r>
                <a:rPr lang="en-AE" sz="1000" dirty="0">
                  <a:solidFill>
                    <a:schemeClr val="tx2"/>
                  </a:solidFill>
                  <a:effectLst/>
                  <a:latin typeface="Poppins" pitchFamily="2" charset="77"/>
                  <a:ea typeface="Inter" panose="02000503000000020004" pitchFamily="2" charset="0"/>
                  <a:cs typeface="Times New Roman" panose="02020603050405020304" pitchFamily="18" charset="0"/>
                </a:rPr>
                <a:t>and priorities</a:t>
              </a:r>
              <a:endParaRPr lang="en-US" sz="1000" dirty="0">
                <a:solidFill>
                  <a:schemeClr val="tx2"/>
                </a:solidFill>
                <a:latin typeface="Poppins" pitchFamily="2" charset="77"/>
                <a:ea typeface="Inter" panose="02000503000000020004" pitchFamily="2" charset="0"/>
                <a:cs typeface="Poppins" pitchFamily="2" charset="7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B2EC4B-EFC1-8C70-BB33-BD2119E44604}"/>
                </a:ext>
              </a:extLst>
            </p:cNvPr>
            <p:cNvSpPr txBox="1"/>
            <p:nvPr/>
          </p:nvSpPr>
          <p:spPr>
            <a:xfrm>
              <a:off x="3884210" y="4422432"/>
              <a:ext cx="1157215" cy="8532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2"/>
                  </a:solidFill>
                  <a:effectLst/>
                  <a:latin typeface="Poppins" pitchFamily="2" charset="77"/>
                  <a:ea typeface="Inter" panose="02000503000000020004" pitchFamily="2" charset="0"/>
                  <a:cs typeface="Times New Roman" panose="02020603050405020304" pitchFamily="18" charset="0"/>
                </a:rPr>
                <a:t>Micro-</a:t>
              </a:r>
              <a:br>
                <a:rPr lang="en-US" sz="1000" dirty="0">
                  <a:solidFill>
                    <a:schemeClr val="tx2"/>
                  </a:solidFill>
                  <a:effectLst/>
                  <a:latin typeface="Poppins" pitchFamily="2" charset="77"/>
                  <a:ea typeface="Inter" panose="02000503000000020004" pitchFamily="2" charset="0"/>
                  <a:cs typeface="Times New Roman" panose="02020603050405020304" pitchFamily="18" charset="0"/>
                </a:rPr>
              </a:br>
              <a:r>
                <a:rPr lang="en-US" sz="1000" dirty="0">
                  <a:solidFill>
                    <a:schemeClr val="tx2"/>
                  </a:solidFill>
                  <a:effectLst/>
                  <a:latin typeface="Poppins" pitchFamily="2" charset="77"/>
                  <a:ea typeface="Inter" panose="02000503000000020004" pitchFamily="2" charset="0"/>
                  <a:cs typeface="Times New Roman" panose="02020603050405020304" pitchFamily="18" charset="0"/>
                </a:rPr>
                <a:t>management</a:t>
              </a:r>
              <a:endParaRPr lang="en-US" sz="1000" dirty="0">
                <a:solidFill>
                  <a:schemeClr val="tx2"/>
                </a:solidFill>
                <a:latin typeface="Poppins" pitchFamily="2" charset="77"/>
                <a:ea typeface="Inter" panose="02000503000000020004" pitchFamily="2" charset="0"/>
                <a:cs typeface="Poppins" pitchFamily="2" charset="77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A24BC6-5FE9-582B-5058-BC399DD01D62}"/>
                </a:ext>
              </a:extLst>
            </p:cNvPr>
            <p:cNvSpPr txBox="1"/>
            <p:nvPr/>
          </p:nvSpPr>
          <p:spPr>
            <a:xfrm>
              <a:off x="5067318" y="1871735"/>
              <a:ext cx="1315967" cy="8532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2"/>
                  </a:solidFill>
                  <a:effectLst/>
                  <a:latin typeface="Poppins" pitchFamily="2" charset="77"/>
                  <a:ea typeface="Inter" panose="02000503000000020004" pitchFamily="2" charset="0"/>
                  <a:cs typeface="Times New Roman" panose="02020603050405020304" pitchFamily="18" charset="0"/>
                </a:rPr>
                <a:t>Inadequate</a:t>
              </a:r>
              <a:br>
                <a:rPr lang="en-US" sz="1000" dirty="0">
                  <a:solidFill>
                    <a:schemeClr val="tx2"/>
                  </a:solidFill>
                  <a:effectLst/>
                  <a:latin typeface="Poppins" pitchFamily="2" charset="77"/>
                  <a:ea typeface="Inter" panose="02000503000000020004" pitchFamily="2" charset="0"/>
                  <a:cs typeface="Times New Roman" panose="02020603050405020304" pitchFamily="18" charset="0"/>
                </a:rPr>
              </a:br>
              <a:r>
                <a:rPr lang="en-US" sz="1000" dirty="0">
                  <a:solidFill>
                    <a:schemeClr val="tx2"/>
                  </a:solidFill>
                  <a:effectLst/>
                  <a:latin typeface="Poppins" pitchFamily="2" charset="77"/>
                  <a:ea typeface="Inter" panose="02000503000000020004" pitchFamily="2" charset="0"/>
                  <a:cs typeface="Times New Roman" panose="02020603050405020304" pitchFamily="18" charset="0"/>
                </a:rPr>
                <a:t>communication</a:t>
              </a:r>
              <a:endParaRPr lang="en-US" sz="1000" dirty="0">
                <a:solidFill>
                  <a:schemeClr val="tx2"/>
                </a:solidFill>
                <a:latin typeface="Poppins" pitchFamily="2" charset="77"/>
                <a:ea typeface="Inter" panose="02000503000000020004" pitchFamily="2" charset="0"/>
                <a:cs typeface="Poppins" pitchFamily="2" charset="7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E34270-9076-3324-B67A-889922D8F1B6}"/>
                </a:ext>
              </a:extLst>
            </p:cNvPr>
            <p:cNvSpPr txBox="1"/>
            <p:nvPr/>
          </p:nvSpPr>
          <p:spPr>
            <a:xfrm>
              <a:off x="5058138" y="4422432"/>
              <a:ext cx="1359878" cy="8532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2"/>
                  </a:solidFill>
                  <a:effectLst/>
                  <a:latin typeface="Poppins" pitchFamily="2" charset="77"/>
                  <a:ea typeface="Inter" panose="02000503000000020004" pitchFamily="2" charset="0"/>
                  <a:cs typeface="Times New Roman" panose="02020603050405020304" pitchFamily="18" charset="0"/>
                </a:rPr>
                <a:t>Fear of decision-</a:t>
              </a:r>
              <a:br>
                <a:rPr lang="en-US" sz="1000" dirty="0">
                  <a:solidFill>
                    <a:schemeClr val="tx2"/>
                  </a:solidFill>
                  <a:effectLst/>
                  <a:latin typeface="Poppins" pitchFamily="2" charset="77"/>
                  <a:ea typeface="Inter" panose="02000503000000020004" pitchFamily="2" charset="0"/>
                  <a:cs typeface="Times New Roman" panose="02020603050405020304" pitchFamily="18" charset="0"/>
                </a:rPr>
              </a:br>
              <a:r>
                <a:rPr lang="en-US" sz="1000" dirty="0">
                  <a:solidFill>
                    <a:schemeClr val="tx2"/>
                  </a:solidFill>
                  <a:effectLst/>
                  <a:latin typeface="Poppins" pitchFamily="2" charset="77"/>
                  <a:ea typeface="Inter" panose="02000503000000020004" pitchFamily="2" charset="0"/>
                  <a:cs typeface="Times New Roman" panose="02020603050405020304" pitchFamily="18" charset="0"/>
                </a:rPr>
                <a:t>making</a:t>
              </a:r>
              <a:endParaRPr lang="en-US" sz="1000" dirty="0">
                <a:solidFill>
                  <a:schemeClr val="tx2"/>
                </a:solidFill>
                <a:latin typeface="Poppins" pitchFamily="2" charset="77"/>
                <a:ea typeface="Inter" panose="02000503000000020004" pitchFamily="2" charset="0"/>
                <a:cs typeface="Poppins" pitchFamily="2" charset="7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E7A79ED-1E72-052F-0908-E2D3B6CBFD49}"/>
                </a:ext>
              </a:extLst>
            </p:cNvPr>
            <p:cNvSpPr txBox="1"/>
            <p:nvPr/>
          </p:nvSpPr>
          <p:spPr>
            <a:xfrm>
              <a:off x="6442538" y="1871735"/>
              <a:ext cx="755262" cy="8532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2"/>
                  </a:solidFill>
                  <a:effectLst/>
                  <a:latin typeface="Poppins" pitchFamily="2" charset="77"/>
                  <a:ea typeface="Inter" panose="02000503000000020004" pitchFamily="2" charset="0"/>
                  <a:cs typeface="Times New Roman" panose="02020603050405020304" pitchFamily="18" charset="0"/>
                </a:rPr>
                <a:t>Rigid</a:t>
              </a:r>
              <a:br>
                <a:rPr lang="en-US" sz="1000" dirty="0">
                  <a:solidFill>
                    <a:schemeClr val="tx2"/>
                  </a:solidFill>
                  <a:effectLst/>
                  <a:latin typeface="Poppins" pitchFamily="2" charset="77"/>
                  <a:ea typeface="Inter" panose="02000503000000020004" pitchFamily="2" charset="0"/>
                  <a:cs typeface="Times New Roman" panose="02020603050405020304" pitchFamily="18" charset="0"/>
                </a:rPr>
              </a:br>
              <a:r>
                <a:rPr lang="en-US" sz="1000" dirty="0">
                  <a:solidFill>
                    <a:schemeClr val="tx2"/>
                  </a:solidFill>
                  <a:effectLst/>
                  <a:latin typeface="Poppins" pitchFamily="2" charset="77"/>
                  <a:ea typeface="Inter" panose="02000503000000020004" pitchFamily="2" charset="0"/>
                  <a:cs typeface="Times New Roman" panose="02020603050405020304" pitchFamily="18" charset="0"/>
                </a:rPr>
                <a:t>systems</a:t>
              </a:r>
              <a:endParaRPr lang="en-US" sz="1000" dirty="0">
                <a:solidFill>
                  <a:schemeClr val="tx2"/>
                </a:solidFill>
                <a:latin typeface="Poppins" pitchFamily="2" charset="77"/>
                <a:ea typeface="Inter" panose="02000503000000020004" pitchFamily="2" charset="0"/>
                <a:cs typeface="Poppins" pitchFamily="2" charset="7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6A7C7CC-F322-4369-F27E-6C9E300A7F49}"/>
                </a:ext>
              </a:extLst>
            </p:cNvPr>
            <p:cNvSpPr txBox="1"/>
            <p:nvPr/>
          </p:nvSpPr>
          <p:spPr>
            <a:xfrm>
              <a:off x="6343848" y="4422432"/>
              <a:ext cx="978194" cy="8532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2"/>
                  </a:solidFill>
                  <a:effectLst/>
                  <a:latin typeface="Poppins" pitchFamily="2" charset="77"/>
                  <a:ea typeface="Inter" panose="02000503000000020004" pitchFamily="2" charset="0"/>
                  <a:cs typeface="Times New Roman" panose="02020603050405020304" pitchFamily="18" charset="0"/>
                </a:rPr>
                <a:t>Competing</a:t>
              </a:r>
              <a:br>
                <a:rPr lang="en-US" sz="1000" dirty="0">
                  <a:solidFill>
                    <a:schemeClr val="tx2"/>
                  </a:solidFill>
                  <a:effectLst/>
                  <a:latin typeface="Poppins" pitchFamily="2" charset="77"/>
                  <a:ea typeface="Inter" panose="02000503000000020004" pitchFamily="2" charset="0"/>
                  <a:cs typeface="Times New Roman" panose="02020603050405020304" pitchFamily="18" charset="0"/>
                </a:rPr>
              </a:br>
              <a:r>
                <a:rPr lang="en-US" sz="1000" dirty="0">
                  <a:solidFill>
                    <a:schemeClr val="tx2"/>
                  </a:solidFill>
                  <a:effectLst/>
                  <a:latin typeface="Poppins" pitchFamily="2" charset="77"/>
                  <a:ea typeface="Inter" panose="02000503000000020004" pitchFamily="2" charset="0"/>
                  <a:cs typeface="Times New Roman" panose="02020603050405020304" pitchFamily="18" charset="0"/>
                </a:rPr>
                <a:t>priorities</a:t>
              </a:r>
              <a:endParaRPr lang="en-US" sz="1000" dirty="0">
                <a:solidFill>
                  <a:schemeClr val="tx2"/>
                </a:solidFill>
                <a:latin typeface="Poppins" pitchFamily="2" charset="77"/>
                <a:ea typeface="Inter" panose="02000503000000020004" pitchFamily="2" charset="0"/>
                <a:cs typeface="Poppins" pitchFamily="2" charset="77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F65AECC-B9F8-74F0-EB7F-88C2519A6D4B}"/>
                </a:ext>
              </a:extLst>
            </p:cNvPr>
            <p:cNvCxnSpPr>
              <a:cxnSpLocks/>
            </p:cNvCxnSpPr>
            <p:nvPr/>
          </p:nvCxnSpPr>
          <p:spPr>
            <a:xfrm>
              <a:off x="4417595" y="3346710"/>
              <a:ext cx="335681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F095311-AE16-3D8F-746F-8E334CE0147D}"/>
                </a:ext>
              </a:extLst>
            </p:cNvPr>
            <p:cNvSpPr txBox="1"/>
            <p:nvPr/>
          </p:nvSpPr>
          <p:spPr>
            <a:xfrm>
              <a:off x="7841379" y="2935907"/>
              <a:ext cx="1397033" cy="853251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r>
                <a:rPr lang="en-US" sz="1000" dirty="0">
                  <a:effectLst/>
                  <a:latin typeface="Poppins" pitchFamily="2" charset="77"/>
                  <a:ea typeface="Inter" panose="02000503000000020004" pitchFamily="2" charset="0"/>
                  <a:cs typeface="Times New Roman" panose="02020603050405020304" pitchFamily="18" charset="0"/>
                </a:rPr>
                <a:t>POOR CORPORATE</a:t>
              </a:r>
              <a:br>
                <a:rPr lang="en-US" sz="1000" dirty="0">
                  <a:effectLst/>
                  <a:latin typeface="Poppins" pitchFamily="2" charset="77"/>
                  <a:ea typeface="Inter" panose="02000503000000020004" pitchFamily="2" charset="0"/>
                  <a:cs typeface="Times New Roman" panose="02020603050405020304" pitchFamily="18" charset="0"/>
                </a:rPr>
              </a:br>
              <a:r>
                <a:rPr lang="en-US" sz="1000" dirty="0">
                  <a:effectLst/>
                  <a:latin typeface="Poppins" pitchFamily="2" charset="77"/>
                  <a:ea typeface="Inter" panose="02000503000000020004" pitchFamily="2" charset="0"/>
                  <a:cs typeface="Times New Roman" panose="02020603050405020304" pitchFamily="18" charset="0"/>
                </a:rPr>
                <a:t>PERFORMANCE</a:t>
              </a:r>
              <a:endParaRPr lang="en-US" sz="1000" dirty="0">
                <a:latin typeface="Poppins" pitchFamily="2" charset="77"/>
                <a:ea typeface="Inter" panose="02000503000000020004" pitchFamily="2" charset="0"/>
                <a:cs typeface="Poppins" pitchFamily="2" charset="77"/>
              </a:endParaRPr>
            </a:p>
          </p:txBody>
        </p:sp>
      </p:grpSp>
      <p:sp>
        <p:nvSpPr>
          <p:cNvPr id="21" name="Title 20">
            <a:extLst>
              <a:ext uri="{FF2B5EF4-FFF2-40B4-BE49-F238E27FC236}">
                <a16:creationId xmlns:a16="http://schemas.microsoft.com/office/drawing/2014/main" id="{E24AB74D-CF4E-60DF-A4AF-7092F7D42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R</a:t>
            </a:r>
            <a:r>
              <a:rPr lang="en-US" dirty="0"/>
              <a:t>easons for failed change initiatives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F65868-B6A8-64E1-27F8-542869210B61}"/>
              </a:ext>
            </a:extLst>
          </p:cNvPr>
          <p:cNvSpPr txBox="1"/>
          <p:nvPr/>
        </p:nvSpPr>
        <p:spPr>
          <a:xfrm>
            <a:off x="6428633" y="1279654"/>
            <a:ext cx="1945231" cy="1302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400"/>
              </a:spcAft>
              <a:buFont typeface="Inter Regular"/>
              <a:buChar char="‼️"/>
            </a:pPr>
            <a: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Lack of innovation</a:t>
            </a:r>
          </a:p>
          <a:p>
            <a:pPr marL="285750" indent="-285750">
              <a:spcAft>
                <a:spcPts val="400"/>
              </a:spcAft>
              <a:buFont typeface="Inter Regular"/>
              <a:buChar char="‼️"/>
            </a:pPr>
            <a: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Inefficiency and wasted resources</a:t>
            </a:r>
          </a:p>
          <a:p>
            <a:pPr marL="285750" indent="-285750" algn="l">
              <a:spcAft>
                <a:spcPts val="400"/>
              </a:spcAft>
              <a:buFont typeface="Inter Regular"/>
              <a:buChar char="‼️"/>
            </a:pPr>
            <a: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Declining employee motivation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4B2C2F-6027-B6EB-F18A-32C339A13268}"/>
              </a:ext>
            </a:extLst>
          </p:cNvPr>
          <p:cNvSpPr txBox="1"/>
          <p:nvPr/>
        </p:nvSpPr>
        <p:spPr>
          <a:xfrm>
            <a:off x="8726202" y="1279654"/>
            <a:ext cx="2121943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400"/>
              </a:spcAft>
              <a:buFont typeface="Inter Regular"/>
              <a:buChar char="‼️"/>
            </a:pPr>
            <a: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Stagnant progress</a:t>
            </a:r>
          </a:p>
          <a:p>
            <a:pPr marL="285750" indent="-285750" algn="l">
              <a:spcAft>
                <a:spcPts val="400"/>
              </a:spcAft>
              <a:buFont typeface="Inter Regular"/>
              <a:buChar char="‼️"/>
            </a:pPr>
            <a: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Competitive disadvantage</a:t>
            </a:r>
          </a:p>
          <a:p>
            <a:pPr marL="285750" indent="-285750" algn="l">
              <a:spcAft>
                <a:spcPts val="400"/>
              </a:spcAft>
              <a:buFont typeface="Inter Regular"/>
              <a:buChar char="‼️"/>
            </a:pPr>
            <a:r>
              <a:rPr lang="en-US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Erosion of leadership credibility</a:t>
            </a:r>
          </a:p>
        </p:txBody>
      </p:sp>
    </p:spTree>
    <p:extLst>
      <p:ext uri="{BB962C8B-B14F-4D97-AF65-F5344CB8AC3E}">
        <p14:creationId xmlns:p14="http://schemas.microsoft.com/office/powerpoint/2010/main" val="116654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72E90908-7DAE-9B4B-C507-69DD7AED9068}"/>
              </a:ext>
            </a:extLst>
          </p:cNvPr>
          <p:cNvSpPr/>
          <p:nvPr/>
        </p:nvSpPr>
        <p:spPr>
          <a:xfrm>
            <a:off x="426027" y="2115903"/>
            <a:ext cx="11419609" cy="7221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0C2E4E3-D6C7-EDF1-992D-FB80F6B09943}"/>
              </a:ext>
            </a:extLst>
          </p:cNvPr>
          <p:cNvSpPr/>
          <p:nvPr/>
        </p:nvSpPr>
        <p:spPr>
          <a:xfrm>
            <a:off x="426027" y="3811824"/>
            <a:ext cx="11419609" cy="7221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E859262-C347-D817-33BE-D36FB2FD1763}"/>
              </a:ext>
            </a:extLst>
          </p:cNvPr>
          <p:cNvSpPr/>
          <p:nvPr/>
        </p:nvSpPr>
        <p:spPr>
          <a:xfrm>
            <a:off x="426027" y="5537129"/>
            <a:ext cx="11419609" cy="7221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54B256-2589-4F61-D4A4-A3732EE48C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Successful organizational change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BACC2F-4DAD-D4C9-980A-1ACC131E1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There’s only one path to successful change – and that require a holistic view on the whole organization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E0AB6EE-30C0-A822-5BA8-6AF993B78EB0}"/>
              </a:ext>
            </a:extLst>
          </p:cNvPr>
          <p:cNvSpPr/>
          <p:nvPr/>
        </p:nvSpPr>
        <p:spPr>
          <a:xfrm>
            <a:off x="545910" y="1345571"/>
            <a:ext cx="1514902" cy="5620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Vision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DD829C9-D2E3-E39F-123C-2277C0775067}"/>
              </a:ext>
            </a:extLst>
          </p:cNvPr>
          <p:cNvSpPr/>
          <p:nvPr/>
        </p:nvSpPr>
        <p:spPr>
          <a:xfrm>
            <a:off x="2292823" y="1345571"/>
            <a:ext cx="1514902" cy="5620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Skills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C309B2D-8A51-10C2-EE1E-C3A767DC0A4E}"/>
              </a:ext>
            </a:extLst>
          </p:cNvPr>
          <p:cNvSpPr/>
          <p:nvPr/>
        </p:nvSpPr>
        <p:spPr>
          <a:xfrm>
            <a:off x="4039736" y="1345571"/>
            <a:ext cx="1514902" cy="5620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Incentive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61478E1-FB65-F802-05AC-107760DA0861}"/>
              </a:ext>
            </a:extLst>
          </p:cNvPr>
          <p:cNvSpPr/>
          <p:nvPr/>
        </p:nvSpPr>
        <p:spPr>
          <a:xfrm>
            <a:off x="5786649" y="1345571"/>
            <a:ext cx="1514902" cy="5620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Resources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6ACB9DD-17CA-14DD-6DFA-FAE0891074B5}"/>
              </a:ext>
            </a:extLst>
          </p:cNvPr>
          <p:cNvSpPr/>
          <p:nvPr/>
        </p:nvSpPr>
        <p:spPr>
          <a:xfrm>
            <a:off x="7533564" y="1345571"/>
            <a:ext cx="1514902" cy="5620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Action plan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54EC8E-0CEB-2C6B-3CE1-0EF704433B4B}"/>
              </a:ext>
            </a:extLst>
          </p:cNvPr>
          <p:cNvSpPr txBox="1"/>
          <p:nvPr/>
        </p:nvSpPr>
        <p:spPr>
          <a:xfrm>
            <a:off x="10151014" y="1472686"/>
            <a:ext cx="95410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CHANGE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388AD5D-C52D-001F-F130-ECC37EF7ED3A}"/>
              </a:ext>
            </a:extLst>
          </p:cNvPr>
          <p:cNvSpPr/>
          <p:nvPr/>
        </p:nvSpPr>
        <p:spPr>
          <a:xfrm>
            <a:off x="545910" y="2199921"/>
            <a:ext cx="1514902" cy="5620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Vision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A5132E8-E74E-5372-721C-4C0FF4C70E95}"/>
              </a:ext>
            </a:extLst>
          </p:cNvPr>
          <p:cNvSpPr/>
          <p:nvPr/>
        </p:nvSpPr>
        <p:spPr>
          <a:xfrm>
            <a:off x="2292823" y="2199921"/>
            <a:ext cx="1514902" cy="5620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Skills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4C7FBE9-0EB1-20D3-11DF-C1ED747E350D}"/>
              </a:ext>
            </a:extLst>
          </p:cNvPr>
          <p:cNvSpPr/>
          <p:nvPr/>
        </p:nvSpPr>
        <p:spPr>
          <a:xfrm>
            <a:off x="4039736" y="2199921"/>
            <a:ext cx="1514902" cy="5620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Incentive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D3F3F0F-E145-34A2-3A5A-C4981D5EBA21}"/>
              </a:ext>
            </a:extLst>
          </p:cNvPr>
          <p:cNvSpPr/>
          <p:nvPr/>
        </p:nvSpPr>
        <p:spPr>
          <a:xfrm>
            <a:off x="5786649" y="2199921"/>
            <a:ext cx="1514902" cy="5620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Resources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A761BD3-CFCC-1E46-8936-7FE2B51A8ABA}"/>
              </a:ext>
            </a:extLst>
          </p:cNvPr>
          <p:cNvSpPr/>
          <p:nvPr/>
        </p:nvSpPr>
        <p:spPr>
          <a:xfrm>
            <a:off x="7533564" y="2199921"/>
            <a:ext cx="1514902" cy="5620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Action plan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31D176-DF21-57B4-4CB5-57AC5A6B6260}"/>
              </a:ext>
            </a:extLst>
          </p:cNvPr>
          <p:cNvSpPr txBox="1"/>
          <p:nvPr/>
        </p:nvSpPr>
        <p:spPr>
          <a:xfrm>
            <a:off x="10151014" y="2327036"/>
            <a:ext cx="1260281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CONFUSION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5BDF434-E9F2-D690-29D7-E2A4EF996748}"/>
              </a:ext>
            </a:extLst>
          </p:cNvPr>
          <p:cNvSpPr/>
          <p:nvPr/>
        </p:nvSpPr>
        <p:spPr>
          <a:xfrm>
            <a:off x="545910" y="3054271"/>
            <a:ext cx="1514902" cy="5620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Vision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BFAEEB1-758A-3990-BA03-DFE0C5B92F21}"/>
              </a:ext>
            </a:extLst>
          </p:cNvPr>
          <p:cNvSpPr/>
          <p:nvPr/>
        </p:nvSpPr>
        <p:spPr>
          <a:xfrm>
            <a:off x="2292823" y="3054271"/>
            <a:ext cx="1514902" cy="5620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Skills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7C1878F-EF6C-CA49-26EC-7859352E2D7E}"/>
              </a:ext>
            </a:extLst>
          </p:cNvPr>
          <p:cNvSpPr/>
          <p:nvPr/>
        </p:nvSpPr>
        <p:spPr>
          <a:xfrm>
            <a:off x="4039736" y="3054271"/>
            <a:ext cx="1514902" cy="5620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Incentive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13C10B8F-CD7A-68E4-3B6A-F54607F55EA0}"/>
              </a:ext>
            </a:extLst>
          </p:cNvPr>
          <p:cNvSpPr/>
          <p:nvPr/>
        </p:nvSpPr>
        <p:spPr>
          <a:xfrm>
            <a:off x="5786649" y="3054271"/>
            <a:ext cx="1514902" cy="5620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Resources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FA5FBD3-3135-EE8E-50A4-F5346A411CD1}"/>
              </a:ext>
            </a:extLst>
          </p:cNvPr>
          <p:cNvSpPr/>
          <p:nvPr/>
        </p:nvSpPr>
        <p:spPr>
          <a:xfrm>
            <a:off x="7533564" y="3054271"/>
            <a:ext cx="1514902" cy="5620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Action plan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9D39CE-F8F8-8235-C1BD-F00E67C736F5}"/>
              </a:ext>
            </a:extLst>
          </p:cNvPr>
          <p:cNvSpPr txBox="1"/>
          <p:nvPr/>
        </p:nvSpPr>
        <p:spPr>
          <a:xfrm>
            <a:off x="10151014" y="3181386"/>
            <a:ext cx="881973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ANXIETY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4AE41FD-A728-FE5F-CD36-6197A78A9C96}"/>
              </a:ext>
            </a:extLst>
          </p:cNvPr>
          <p:cNvSpPr/>
          <p:nvPr/>
        </p:nvSpPr>
        <p:spPr>
          <a:xfrm>
            <a:off x="545910" y="3908621"/>
            <a:ext cx="1514902" cy="5620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Vision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E0D6EA7-5181-4227-9DAC-C79ACE47E8B3}"/>
              </a:ext>
            </a:extLst>
          </p:cNvPr>
          <p:cNvSpPr/>
          <p:nvPr/>
        </p:nvSpPr>
        <p:spPr>
          <a:xfrm>
            <a:off x="2292823" y="3908621"/>
            <a:ext cx="1514902" cy="5620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Skills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2C985EF8-6CF0-23C8-BB0C-570E6460FDD7}"/>
              </a:ext>
            </a:extLst>
          </p:cNvPr>
          <p:cNvSpPr/>
          <p:nvPr/>
        </p:nvSpPr>
        <p:spPr>
          <a:xfrm>
            <a:off x="4039736" y="3908621"/>
            <a:ext cx="1514902" cy="5620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Incentive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868C55B-8ACA-CF57-842D-ACB493CEA302}"/>
              </a:ext>
            </a:extLst>
          </p:cNvPr>
          <p:cNvSpPr/>
          <p:nvPr/>
        </p:nvSpPr>
        <p:spPr>
          <a:xfrm>
            <a:off x="5786649" y="3908621"/>
            <a:ext cx="1514902" cy="5620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Resources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1466EB0-A589-92ED-0A8B-C688B9A7D8A1}"/>
              </a:ext>
            </a:extLst>
          </p:cNvPr>
          <p:cNvSpPr/>
          <p:nvPr/>
        </p:nvSpPr>
        <p:spPr>
          <a:xfrm>
            <a:off x="7533564" y="3908621"/>
            <a:ext cx="1514902" cy="5620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Action plan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D44C9B3-744E-2F5F-4E93-127F1CB02F21}"/>
              </a:ext>
            </a:extLst>
          </p:cNvPr>
          <p:cNvSpPr txBox="1"/>
          <p:nvPr/>
        </p:nvSpPr>
        <p:spPr>
          <a:xfrm>
            <a:off x="10151014" y="4035736"/>
            <a:ext cx="80983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DELAYS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21437F1-8CC2-43F0-4C77-D08269D5E91F}"/>
              </a:ext>
            </a:extLst>
          </p:cNvPr>
          <p:cNvSpPr/>
          <p:nvPr/>
        </p:nvSpPr>
        <p:spPr>
          <a:xfrm>
            <a:off x="545910" y="4762971"/>
            <a:ext cx="1514902" cy="5620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Vision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68E702F-5C0E-8E69-C534-C90AEFEAF8F8}"/>
              </a:ext>
            </a:extLst>
          </p:cNvPr>
          <p:cNvSpPr/>
          <p:nvPr/>
        </p:nvSpPr>
        <p:spPr>
          <a:xfrm>
            <a:off x="2292823" y="4762971"/>
            <a:ext cx="1514902" cy="5620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Skills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E54B6B1A-9315-AE83-C2B3-997FBB0AD399}"/>
              </a:ext>
            </a:extLst>
          </p:cNvPr>
          <p:cNvSpPr/>
          <p:nvPr/>
        </p:nvSpPr>
        <p:spPr>
          <a:xfrm>
            <a:off x="4039736" y="4762971"/>
            <a:ext cx="1514902" cy="5620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Incentive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0507F56-9D2D-C026-2341-B7418614E2AD}"/>
              </a:ext>
            </a:extLst>
          </p:cNvPr>
          <p:cNvSpPr/>
          <p:nvPr/>
        </p:nvSpPr>
        <p:spPr>
          <a:xfrm>
            <a:off x="5786649" y="4762971"/>
            <a:ext cx="1514902" cy="5620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Resources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14B17B2E-405B-D0F5-E048-2024CB61F7BC}"/>
              </a:ext>
            </a:extLst>
          </p:cNvPr>
          <p:cNvSpPr/>
          <p:nvPr/>
        </p:nvSpPr>
        <p:spPr>
          <a:xfrm>
            <a:off x="7533564" y="4762971"/>
            <a:ext cx="1514902" cy="5620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Action plan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B246943-F605-C7D9-7349-7AEC083641BB}"/>
              </a:ext>
            </a:extLst>
          </p:cNvPr>
          <p:cNvSpPr txBox="1"/>
          <p:nvPr/>
        </p:nvSpPr>
        <p:spPr>
          <a:xfrm>
            <a:off x="10151014" y="4890086"/>
            <a:ext cx="1348446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FRUSTRATION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76CAD04-E66E-1831-2F44-41C1CB8C8974}"/>
              </a:ext>
            </a:extLst>
          </p:cNvPr>
          <p:cNvSpPr/>
          <p:nvPr/>
        </p:nvSpPr>
        <p:spPr>
          <a:xfrm>
            <a:off x="545910" y="5617321"/>
            <a:ext cx="1514902" cy="5620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Vision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F7DB824D-6DFD-6B5C-D06A-AB46238F692B}"/>
              </a:ext>
            </a:extLst>
          </p:cNvPr>
          <p:cNvSpPr/>
          <p:nvPr/>
        </p:nvSpPr>
        <p:spPr>
          <a:xfrm>
            <a:off x="2292823" y="5617321"/>
            <a:ext cx="1514902" cy="5620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Skills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040585F-DE61-28CE-36DF-9D656D48A800}"/>
              </a:ext>
            </a:extLst>
          </p:cNvPr>
          <p:cNvSpPr/>
          <p:nvPr/>
        </p:nvSpPr>
        <p:spPr>
          <a:xfrm>
            <a:off x="4039736" y="5617321"/>
            <a:ext cx="1514902" cy="5620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Incentive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BC43A7DC-BB33-673A-1740-04EB27FAD7D1}"/>
              </a:ext>
            </a:extLst>
          </p:cNvPr>
          <p:cNvSpPr/>
          <p:nvPr/>
        </p:nvSpPr>
        <p:spPr>
          <a:xfrm>
            <a:off x="5786649" y="5617321"/>
            <a:ext cx="1514902" cy="5620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Resources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A9E4BCBD-83C6-F666-A599-410BB8027E46}"/>
              </a:ext>
            </a:extLst>
          </p:cNvPr>
          <p:cNvSpPr/>
          <p:nvPr/>
        </p:nvSpPr>
        <p:spPr>
          <a:xfrm>
            <a:off x="7533564" y="5617321"/>
            <a:ext cx="1514902" cy="5620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Action plan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E8DF8C1-BA92-EF56-2B03-E940E5EEC2CF}"/>
              </a:ext>
            </a:extLst>
          </p:cNvPr>
          <p:cNvSpPr txBox="1"/>
          <p:nvPr/>
        </p:nvSpPr>
        <p:spPr>
          <a:xfrm>
            <a:off x="10151014" y="5744436"/>
            <a:ext cx="1353256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FALSE STARTS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3348932-6BC8-4683-896E-4FD7B4E992BB}"/>
              </a:ext>
            </a:extLst>
          </p:cNvPr>
          <p:cNvSpPr txBox="1"/>
          <p:nvPr/>
        </p:nvSpPr>
        <p:spPr>
          <a:xfrm>
            <a:off x="1269038" y="6478841"/>
            <a:ext cx="48269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Poppins" pitchFamily="2" charset="77"/>
                <a:cs typeface="Poppins" pitchFamily="2" charset="77"/>
              </a:rPr>
              <a:t>Source: </a:t>
            </a:r>
            <a:r>
              <a:rPr lang="en-US" sz="1100" dirty="0">
                <a:latin typeface="Poppins" pitchFamily="2" charset="77"/>
                <a:cs typeface="Poppins" pitchFamily="2" charset="77"/>
                <a:hlinkClick r:id="rId2"/>
              </a:rPr>
              <a:t>The Digital Insurer, ADI, lesson 7.5, “Change as a discipline”</a:t>
            </a:r>
            <a:endParaRPr lang="en-US" sz="11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9" name="Graphic 48" descr="Badge Cross outline">
            <a:extLst>
              <a:ext uri="{FF2B5EF4-FFF2-40B4-BE49-F238E27FC236}">
                <a16:creationId xmlns:a16="http://schemas.microsoft.com/office/drawing/2014/main" id="{30B1854B-916D-5FA9-6FB4-20F871E42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277" y="2115903"/>
            <a:ext cx="722167" cy="722167"/>
          </a:xfrm>
          <a:prstGeom prst="rect">
            <a:avLst/>
          </a:prstGeom>
        </p:spPr>
      </p:pic>
      <p:pic>
        <p:nvPicPr>
          <p:cNvPr id="52" name="Graphic 51" descr="Badge Cross outline">
            <a:extLst>
              <a:ext uri="{FF2B5EF4-FFF2-40B4-BE49-F238E27FC236}">
                <a16:creationId xmlns:a16="http://schemas.microsoft.com/office/drawing/2014/main" id="{85F95854-843E-8C6B-1731-0D1CBAE4D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89190" y="2974190"/>
            <a:ext cx="722167" cy="722167"/>
          </a:xfrm>
          <a:prstGeom prst="rect">
            <a:avLst/>
          </a:prstGeom>
        </p:spPr>
      </p:pic>
      <p:pic>
        <p:nvPicPr>
          <p:cNvPr id="53" name="Graphic 52" descr="Badge Cross outline">
            <a:extLst>
              <a:ext uri="{FF2B5EF4-FFF2-40B4-BE49-F238E27FC236}">
                <a16:creationId xmlns:a16="http://schemas.microsoft.com/office/drawing/2014/main" id="{01E8707C-1150-586C-61C5-59414D40B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6103" y="3832338"/>
            <a:ext cx="722167" cy="722167"/>
          </a:xfrm>
          <a:prstGeom prst="rect">
            <a:avLst/>
          </a:prstGeom>
        </p:spPr>
      </p:pic>
      <p:pic>
        <p:nvPicPr>
          <p:cNvPr id="54" name="Graphic 53" descr="Badge Cross outline">
            <a:extLst>
              <a:ext uri="{FF2B5EF4-FFF2-40B4-BE49-F238E27FC236}">
                <a16:creationId xmlns:a16="http://schemas.microsoft.com/office/drawing/2014/main" id="{1D427902-B7EB-213C-E39D-D7181C83F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3016" y="4682890"/>
            <a:ext cx="722167" cy="722167"/>
          </a:xfrm>
          <a:prstGeom prst="rect">
            <a:avLst/>
          </a:prstGeom>
        </p:spPr>
      </p:pic>
      <p:pic>
        <p:nvPicPr>
          <p:cNvPr id="55" name="Graphic 54" descr="Badge Cross outline">
            <a:extLst>
              <a:ext uri="{FF2B5EF4-FFF2-40B4-BE49-F238E27FC236}">
                <a16:creationId xmlns:a16="http://schemas.microsoft.com/office/drawing/2014/main" id="{A4B222FE-5B3B-5577-834A-0290058D1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9931" y="5537240"/>
            <a:ext cx="722167" cy="722167"/>
          </a:xfrm>
          <a:prstGeom prst="rect">
            <a:avLst/>
          </a:prstGeom>
        </p:spPr>
      </p:pic>
      <p:pic>
        <p:nvPicPr>
          <p:cNvPr id="57" name="Graphic 56" descr="Arrow: Straight outline">
            <a:extLst>
              <a:ext uri="{FF2B5EF4-FFF2-40B4-BE49-F238E27FC236}">
                <a16:creationId xmlns:a16="http://schemas.microsoft.com/office/drawing/2014/main" id="{F6E20459-C857-FFBA-3679-28C9F1BD6E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9280479" y="1315545"/>
            <a:ext cx="622058" cy="622058"/>
          </a:xfrm>
          <a:prstGeom prst="rect">
            <a:avLst/>
          </a:prstGeom>
        </p:spPr>
      </p:pic>
      <p:pic>
        <p:nvPicPr>
          <p:cNvPr id="58" name="Graphic 57" descr="Arrow: Straight outline">
            <a:extLst>
              <a:ext uri="{FF2B5EF4-FFF2-40B4-BE49-F238E27FC236}">
                <a16:creationId xmlns:a16="http://schemas.microsoft.com/office/drawing/2014/main" id="{E762E2D2-1F40-3BDE-18CA-A12D79C8D4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9280479" y="2169895"/>
            <a:ext cx="622058" cy="622058"/>
          </a:xfrm>
          <a:prstGeom prst="rect">
            <a:avLst/>
          </a:prstGeom>
        </p:spPr>
      </p:pic>
      <p:pic>
        <p:nvPicPr>
          <p:cNvPr id="59" name="Graphic 58" descr="Arrow: Straight outline">
            <a:extLst>
              <a:ext uri="{FF2B5EF4-FFF2-40B4-BE49-F238E27FC236}">
                <a16:creationId xmlns:a16="http://schemas.microsoft.com/office/drawing/2014/main" id="{02CA2E45-BAC6-2F32-9BE6-74296B3B17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9280479" y="3024243"/>
            <a:ext cx="622058" cy="622058"/>
          </a:xfrm>
          <a:prstGeom prst="rect">
            <a:avLst/>
          </a:prstGeom>
        </p:spPr>
      </p:pic>
      <p:pic>
        <p:nvPicPr>
          <p:cNvPr id="60" name="Graphic 59" descr="Arrow: Straight outline">
            <a:extLst>
              <a:ext uri="{FF2B5EF4-FFF2-40B4-BE49-F238E27FC236}">
                <a16:creationId xmlns:a16="http://schemas.microsoft.com/office/drawing/2014/main" id="{BA014154-6A30-DF04-AA17-5AC5142C9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9280479" y="3878593"/>
            <a:ext cx="622058" cy="622058"/>
          </a:xfrm>
          <a:prstGeom prst="rect">
            <a:avLst/>
          </a:prstGeom>
        </p:spPr>
      </p:pic>
      <p:pic>
        <p:nvPicPr>
          <p:cNvPr id="61" name="Graphic 60" descr="Arrow: Straight outline">
            <a:extLst>
              <a:ext uri="{FF2B5EF4-FFF2-40B4-BE49-F238E27FC236}">
                <a16:creationId xmlns:a16="http://schemas.microsoft.com/office/drawing/2014/main" id="{B7B99EE5-2244-8D6D-1F7D-2ABDCEC36C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9280479" y="4732944"/>
            <a:ext cx="622058" cy="622058"/>
          </a:xfrm>
          <a:prstGeom prst="rect">
            <a:avLst/>
          </a:prstGeom>
        </p:spPr>
      </p:pic>
      <p:pic>
        <p:nvPicPr>
          <p:cNvPr id="62" name="Graphic 61" descr="Arrow: Straight outline">
            <a:extLst>
              <a:ext uri="{FF2B5EF4-FFF2-40B4-BE49-F238E27FC236}">
                <a16:creationId xmlns:a16="http://schemas.microsoft.com/office/drawing/2014/main" id="{6DF31C8C-741D-0C0D-E718-F8605841F2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9280479" y="5587294"/>
            <a:ext cx="622058" cy="62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1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R Code Image">
            <a:extLst>
              <a:ext uri="{FF2B5EF4-FFF2-40B4-BE49-F238E27FC236}">
                <a16:creationId xmlns:a16="http://schemas.microsoft.com/office/drawing/2014/main" id="{EEA27DF1-E507-947A-51E1-45C5E33C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2816" y="248356"/>
            <a:ext cx="1957210" cy="195721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5D11771-C598-4426-04D9-15B96F4BC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1421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6F1267-EC83-85BE-2720-6EC5845A229C}"/>
              </a:ext>
            </a:extLst>
          </p:cNvPr>
          <p:cNvSpPr/>
          <p:nvPr/>
        </p:nvSpPr>
        <p:spPr>
          <a:xfrm>
            <a:off x="9913964" y="1818526"/>
            <a:ext cx="2278036" cy="4244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itchFamily="2" charset="77"/>
              <a:ea typeface="Inter" panose="02000503000000020004" pitchFamily="2" charset="0"/>
              <a:cs typeface="Poppins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67E44-6C44-A838-F38C-EE927F151FE9}"/>
              </a:ext>
            </a:extLst>
          </p:cNvPr>
          <p:cNvSpPr/>
          <p:nvPr/>
        </p:nvSpPr>
        <p:spPr>
          <a:xfrm>
            <a:off x="0" y="1818526"/>
            <a:ext cx="7479588" cy="4244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itchFamily="2" charset="77"/>
              <a:ea typeface="Inter" panose="02000503000000020004" pitchFamily="2" charset="0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BFE349-8E9B-3973-4B96-7755C66907E3}"/>
              </a:ext>
            </a:extLst>
          </p:cNvPr>
          <p:cNvSpPr txBox="1"/>
          <p:nvPr/>
        </p:nvSpPr>
        <p:spPr>
          <a:xfrm>
            <a:off x="3052615" y="1968125"/>
            <a:ext cx="2146336" cy="10964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300"/>
              </a:spcAft>
            </a:pPr>
            <a:r>
              <a:rPr lang="en-AE" sz="3200" dirty="0">
                <a:solidFill>
                  <a:schemeClr val="bg1"/>
                </a:solidFill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&gt;10</a:t>
            </a:r>
          </a:p>
          <a:p>
            <a:pPr>
              <a:lnSpc>
                <a:spcPts val="1820"/>
              </a:lnSpc>
              <a:spcAft>
                <a:spcPts val="300"/>
              </a:spcAft>
            </a:pPr>
            <a:r>
              <a:rPr lang="en-AE" dirty="0">
                <a:solidFill>
                  <a:schemeClr val="bg1"/>
                </a:solidFill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Years as industry partner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CFB388-26B9-AB1B-CCC2-4A5B152AC301}"/>
              </a:ext>
            </a:extLst>
          </p:cNvPr>
          <p:cNvSpPr txBox="1"/>
          <p:nvPr/>
        </p:nvSpPr>
        <p:spPr>
          <a:xfrm>
            <a:off x="5332656" y="1968125"/>
            <a:ext cx="1848678" cy="1088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300"/>
              </a:spcAft>
            </a:pPr>
            <a:r>
              <a:rPr lang="en-AE" sz="3200" dirty="0">
                <a:solidFill>
                  <a:schemeClr val="bg1"/>
                </a:solidFill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&gt;12</a:t>
            </a:r>
          </a:p>
          <a:p>
            <a:pPr>
              <a:lnSpc>
                <a:spcPts val="1820"/>
              </a:lnSpc>
              <a:spcAft>
                <a:spcPts val="300"/>
              </a:spcAft>
            </a:pPr>
            <a:r>
              <a:rPr lang="en-AE" dirty="0">
                <a:solidFill>
                  <a:schemeClr val="bg1"/>
                </a:solidFill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Years leading the industry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6182D7-9E64-6A0E-6BB2-A0920E48120C}"/>
              </a:ext>
            </a:extLst>
          </p:cNvPr>
          <p:cNvSpPr txBox="1"/>
          <p:nvPr/>
        </p:nvSpPr>
        <p:spPr>
          <a:xfrm>
            <a:off x="3052614" y="3053037"/>
            <a:ext cx="1962001" cy="27740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520"/>
              </a:lnSpc>
            </a:pPr>
            <a:r>
              <a:rPr lang="en-AE" sz="1200" dirty="0">
                <a:solidFill>
                  <a:schemeClr val="bg1"/>
                </a:solidFill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C-level, global TPA</a:t>
            </a:r>
          </a:p>
          <a:p>
            <a:pPr>
              <a:lnSpc>
                <a:spcPts val="1520"/>
              </a:lnSpc>
            </a:pPr>
            <a:endParaRPr lang="en-AE" sz="1200" dirty="0">
              <a:solidFill>
                <a:schemeClr val="bg1"/>
              </a:solidFill>
              <a:latin typeface="Poppins" pitchFamily="2" charset="77"/>
              <a:ea typeface="Inter" panose="02000503000000020004" pitchFamily="2" charset="0"/>
              <a:cs typeface="Poppins" pitchFamily="2" charset="77"/>
            </a:endParaRPr>
          </a:p>
          <a:p>
            <a:pPr>
              <a:lnSpc>
                <a:spcPts val="1520"/>
              </a:lnSpc>
            </a:pPr>
            <a:r>
              <a:rPr lang="en-AE" sz="1200" dirty="0">
                <a:solidFill>
                  <a:schemeClr val="bg1"/>
                </a:solidFill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Senior leader, top-tier consulting firm</a:t>
            </a:r>
          </a:p>
          <a:p>
            <a:pPr>
              <a:lnSpc>
                <a:spcPts val="1520"/>
              </a:lnSpc>
            </a:pPr>
            <a:endParaRPr lang="en-AE" sz="1200" dirty="0">
              <a:solidFill>
                <a:schemeClr val="bg1"/>
              </a:solidFill>
              <a:latin typeface="Poppins" pitchFamily="2" charset="77"/>
              <a:ea typeface="Inter" panose="02000503000000020004" pitchFamily="2" charset="0"/>
              <a:cs typeface="Poppins" pitchFamily="2" charset="77"/>
            </a:endParaRPr>
          </a:p>
          <a:p>
            <a:pPr>
              <a:lnSpc>
                <a:spcPts val="1520"/>
              </a:lnSpc>
            </a:pPr>
            <a:r>
              <a:rPr lang="en-AE" sz="1200" dirty="0">
                <a:solidFill>
                  <a:schemeClr val="bg1"/>
                </a:solidFill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Co-founder, MBA in digital insurance</a:t>
            </a:r>
          </a:p>
          <a:p>
            <a:pPr>
              <a:lnSpc>
                <a:spcPts val="1520"/>
              </a:lnSpc>
            </a:pPr>
            <a:endParaRPr lang="en-AE" sz="1200" dirty="0">
              <a:solidFill>
                <a:schemeClr val="bg1"/>
              </a:solidFill>
              <a:latin typeface="Poppins" pitchFamily="2" charset="77"/>
              <a:ea typeface="Inter" panose="02000503000000020004" pitchFamily="2" charset="0"/>
              <a:cs typeface="Poppins" pitchFamily="2" charset="77"/>
            </a:endParaRPr>
          </a:p>
          <a:p>
            <a:pPr>
              <a:lnSpc>
                <a:spcPts val="1520"/>
              </a:lnSpc>
            </a:pPr>
            <a:r>
              <a:rPr lang="en-AE" sz="1200" dirty="0">
                <a:solidFill>
                  <a:schemeClr val="bg1"/>
                </a:solidFill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Non-Exec Director, Global Assn. of InsurTek professionals</a:t>
            </a:r>
          </a:p>
          <a:p>
            <a:pPr>
              <a:lnSpc>
                <a:spcPts val="1520"/>
              </a:lnSpc>
            </a:pPr>
            <a:endParaRPr lang="en-AE" sz="1200" dirty="0">
              <a:solidFill>
                <a:schemeClr val="bg1"/>
              </a:solidFill>
              <a:latin typeface="Poppins" pitchFamily="2" charset="77"/>
              <a:ea typeface="Inter" panose="02000503000000020004" pitchFamily="2" charset="0"/>
              <a:cs typeface="Poppins" pitchFamily="2" charset="77"/>
            </a:endParaRPr>
          </a:p>
          <a:p>
            <a:pPr>
              <a:lnSpc>
                <a:spcPts val="1520"/>
              </a:lnSpc>
            </a:pPr>
            <a:r>
              <a:rPr lang="en-AE" sz="1200" dirty="0">
                <a:solidFill>
                  <a:schemeClr val="bg1"/>
                </a:solidFill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Dy-CEO, leading AI &amp; Big Data provider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870715-B7D9-76D5-A623-3973E578BF90}"/>
              </a:ext>
            </a:extLst>
          </p:cNvPr>
          <p:cNvSpPr txBox="1"/>
          <p:nvPr/>
        </p:nvSpPr>
        <p:spPr>
          <a:xfrm>
            <a:off x="5332655" y="3053037"/>
            <a:ext cx="1962001" cy="18105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520"/>
              </a:lnSpc>
            </a:pPr>
            <a:r>
              <a:rPr lang="en-AE" sz="1200" dirty="0">
                <a:solidFill>
                  <a:schemeClr val="bg1"/>
                </a:solidFill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EVP, Retail &amp; SME</a:t>
            </a:r>
          </a:p>
          <a:p>
            <a:pPr>
              <a:lnSpc>
                <a:spcPts val="1520"/>
              </a:lnSpc>
            </a:pPr>
            <a:endParaRPr lang="en-AE" sz="1200" dirty="0">
              <a:solidFill>
                <a:schemeClr val="bg1"/>
              </a:solidFill>
              <a:latin typeface="Poppins" pitchFamily="2" charset="77"/>
              <a:ea typeface="Inter" panose="02000503000000020004" pitchFamily="2" charset="0"/>
              <a:cs typeface="Poppins" pitchFamily="2" charset="77"/>
            </a:endParaRPr>
          </a:p>
          <a:p>
            <a:pPr>
              <a:lnSpc>
                <a:spcPts val="1520"/>
              </a:lnSpc>
            </a:pPr>
            <a:r>
              <a:rPr lang="en-AE" sz="1200" dirty="0">
                <a:solidFill>
                  <a:schemeClr val="bg1"/>
                </a:solidFill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Chief Transformation Officer</a:t>
            </a:r>
          </a:p>
          <a:p>
            <a:pPr>
              <a:lnSpc>
                <a:spcPts val="1520"/>
              </a:lnSpc>
            </a:pPr>
            <a:endParaRPr lang="en-AE" sz="1200" dirty="0">
              <a:solidFill>
                <a:schemeClr val="bg1"/>
              </a:solidFill>
              <a:latin typeface="Poppins" pitchFamily="2" charset="77"/>
              <a:ea typeface="Inter" panose="02000503000000020004" pitchFamily="2" charset="0"/>
              <a:cs typeface="Poppins" pitchFamily="2" charset="77"/>
            </a:endParaRPr>
          </a:p>
          <a:p>
            <a:pPr>
              <a:lnSpc>
                <a:spcPts val="1520"/>
              </a:lnSpc>
            </a:pPr>
            <a:r>
              <a:rPr lang="en-AE" sz="1200" dirty="0">
                <a:solidFill>
                  <a:schemeClr val="bg1"/>
                </a:solidFill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Chief Operations Officer</a:t>
            </a:r>
          </a:p>
          <a:p>
            <a:pPr>
              <a:lnSpc>
                <a:spcPts val="1520"/>
              </a:lnSpc>
            </a:pPr>
            <a:endParaRPr lang="en-AE" sz="1200" dirty="0">
              <a:solidFill>
                <a:schemeClr val="bg1"/>
              </a:solidFill>
              <a:latin typeface="Poppins" pitchFamily="2" charset="77"/>
              <a:ea typeface="Inter" panose="02000503000000020004" pitchFamily="2" charset="0"/>
              <a:cs typeface="Poppins" pitchFamily="2" charset="77"/>
            </a:endParaRPr>
          </a:p>
          <a:p>
            <a:pPr>
              <a:lnSpc>
                <a:spcPts val="1520"/>
              </a:lnSpc>
            </a:pPr>
            <a:r>
              <a:rPr lang="en-AE" sz="1200" dirty="0">
                <a:solidFill>
                  <a:schemeClr val="bg1"/>
                </a:solidFill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Chief Executive Officer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B5340F-C8B3-5045-99DB-BCF281477BB1}"/>
              </a:ext>
            </a:extLst>
          </p:cNvPr>
          <p:cNvSpPr txBox="1"/>
          <p:nvPr/>
        </p:nvSpPr>
        <p:spPr>
          <a:xfrm>
            <a:off x="10175435" y="2647316"/>
            <a:ext cx="1755094" cy="55015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>
              <a:lnSpc>
                <a:spcPts val="1820"/>
              </a:lnSpc>
              <a:spcAft>
                <a:spcPts val="300"/>
              </a:spcAft>
            </a:pPr>
            <a:r>
              <a:rPr lang="en-AE" sz="1400" dirty="0">
                <a:solidFill>
                  <a:schemeClr val="bg1"/>
                </a:solidFill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A</a:t>
            </a:r>
            <a:r>
              <a:rPr lang="en-US" sz="1400" dirty="0">
                <a:solidFill>
                  <a:schemeClr val="bg1"/>
                </a:solidFill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W</a:t>
            </a:r>
            <a:r>
              <a:rPr lang="en-AE" sz="1400" dirty="0">
                <a:solidFill>
                  <a:schemeClr val="bg1"/>
                </a:solidFill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ARD-WINNING AUTHOR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4FE90A-A387-5CC0-EB6A-1EAC7378C3DF}"/>
              </a:ext>
            </a:extLst>
          </p:cNvPr>
          <p:cNvSpPr txBox="1"/>
          <p:nvPr/>
        </p:nvSpPr>
        <p:spPr>
          <a:xfrm>
            <a:off x="10175435" y="4582746"/>
            <a:ext cx="1755094" cy="547073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>
              <a:lnSpc>
                <a:spcPts val="1820"/>
              </a:lnSpc>
              <a:spcAft>
                <a:spcPts val="300"/>
              </a:spcAft>
            </a:pPr>
            <a:r>
              <a:rPr lang="en-US" sz="1400" dirty="0">
                <a:solidFill>
                  <a:schemeClr val="bg1"/>
                </a:solidFill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DIGITAL INSURER OF THE YEAR</a:t>
            </a:r>
            <a:endParaRPr lang="en-AE" sz="1400" dirty="0">
              <a:solidFill>
                <a:schemeClr val="bg1"/>
              </a:solidFill>
              <a:latin typeface="Poppins" pitchFamily="2" charset="77"/>
              <a:ea typeface="Inter" panose="02000503000000020004" pitchFamily="2" charset="0"/>
              <a:cs typeface="Poppins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5F81D7-C5A8-36E8-C89A-D0EBC38E2A24}"/>
              </a:ext>
            </a:extLst>
          </p:cNvPr>
          <p:cNvSpPr txBox="1"/>
          <p:nvPr/>
        </p:nvSpPr>
        <p:spPr>
          <a:xfrm>
            <a:off x="10175435" y="3615801"/>
            <a:ext cx="1755094" cy="547073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>
              <a:lnSpc>
                <a:spcPts val="1820"/>
              </a:lnSpc>
              <a:spcAft>
                <a:spcPts val="300"/>
              </a:spcAft>
            </a:pPr>
            <a:r>
              <a:rPr lang="en-US" sz="1400" dirty="0">
                <a:solidFill>
                  <a:schemeClr val="bg1"/>
                </a:solidFill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WORLD CIO OF THE YEAR</a:t>
            </a:r>
            <a:endParaRPr lang="en-AE" sz="1400" dirty="0">
              <a:solidFill>
                <a:schemeClr val="bg1"/>
              </a:solidFill>
              <a:latin typeface="Poppins" pitchFamily="2" charset="77"/>
              <a:ea typeface="Inter" panose="02000503000000020004" pitchFamily="2" charset="0"/>
              <a:cs typeface="Poppins" pitchFamily="2" charset="77"/>
            </a:endParaRPr>
          </a:p>
        </p:txBody>
      </p:sp>
      <p:pic>
        <p:nvPicPr>
          <p:cNvPr id="14" name="Picture 13" descr="A person in a suit with his hands in his pockets&#10;&#10;Description automatically generated">
            <a:extLst>
              <a:ext uri="{FF2B5EF4-FFF2-40B4-BE49-F238E27FC236}">
                <a16:creationId xmlns:a16="http://schemas.microsoft.com/office/drawing/2014/main" id="{5C08D4D7-092D-D23B-86E1-D933280400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1471" y="332072"/>
            <a:ext cx="3941649" cy="573079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F585AA-57D6-5993-73E9-6138AB36C369}"/>
              </a:ext>
            </a:extLst>
          </p:cNvPr>
          <p:cNvSpPr txBox="1"/>
          <p:nvPr/>
        </p:nvSpPr>
        <p:spPr>
          <a:xfrm>
            <a:off x="7679971" y="3197467"/>
            <a:ext cx="2146183" cy="27741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520"/>
              </a:lnSpc>
            </a:pPr>
            <a:r>
              <a:rPr lang="en-AE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Keynote speaker</a:t>
            </a:r>
          </a:p>
          <a:p>
            <a:pPr>
              <a:lnSpc>
                <a:spcPts val="1520"/>
              </a:lnSpc>
            </a:pPr>
            <a:endParaRPr lang="en-AE" sz="1200" dirty="0">
              <a:latin typeface="Poppins" pitchFamily="2" charset="77"/>
              <a:ea typeface="Inter" panose="02000503000000020004" pitchFamily="2" charset="0"/>
              <a:cs typeface="Poppins" pitchFamily="2" charset="77"/>
            </a:endParaRPr>
          </a:p>
          <a:p>
            <a:pPr>
              <a:lnSpc>
                <a:spcPts val="1520"/>
              </a:lnSpc>
            </a:pPr>
            <a:r>
              <a:rPr lang="en-AE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Author – industry thought leadership</a:t>
            </a:r>
          </a:p>
          <a:p>
            <a:pPr>
              <a:lnSpc>
                <a:spcPts val="1520"/>
              </a:lnSpc>
            </a:pPr>
            <a:br>
              <a:rPr lang="en-AE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</a:br>
            <a:r>
              <a:rPr lang="en-AE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Lecturer</a:t>
            </a:r>
          </a:p>
          <a:p>
            <a:pPr>
              <a:lnSpc>
                <a:spcPts val="1520"/>
              </a:lnSpc>
            </a:pPr>
            <a:endParaRPr lang="en-AE" sz="1200" dirty="0">
              <a:latin typeface="Poppins" pitchFamily="2" charset="77"/>
              <a:ea typeface="Inter" panose="02000503000000020004" pitchFamily="2" charset="0"/>
              <a:cs typeface="Poppins" pitchFamily="2" charset="77"/>
            </a:endParaRPr>
          </a:p>
          <a:p>
            <a:pPr>
              <a:lnSpc>
                <a:spcPts val="1520"/>
              </a:lnSpc>
            </a:pPr>
            <a:r>
              <a:rPr lang="en-AE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Industry influencer</a:t>
            </a:r>
          </a:p>
          <a:p>
            <a:pPr>
              <a:lnSpc>
                <a:spcPts val="1520"/>
              </a:lnSpc>
            </a:pPr>
            <a:endParaRPr lang="en-AE" sz="1200" dirty="0">
              <a:latin typeface="Poppins" pitchFamily="2" charset="77"/>
              <a:ea typeface="Inter" panose="02000503000000020004" pitchFamily="2" charset="0"/>
              <a:cs typeface="Poppins" pitchFamily="2" charset="77"/>
            </a:endParaRPr>
          </a:p>
          <a:p>
            <a:pPr>
              <a:lnSpc>
                <a:spcPts val="1520"/>
              </a:lnSpc>
            </a:pPr>
            <a:r>
              <a:rPr lang="en-AE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150+ industry recordings &amp; teachings</a:t>
            </a:r>
          </a:p>
          <a:p>
            <a:pPr>
              <a:lnSpc>
                <a:spcPts val="1520"/>
              </a:lnSpc>
            </a:pPr>
            <a:endParaRPr lang="en-AE" sz="1200" dirty="0">
              <a:latin typeface="Poppins" pitchFamily="2" charset="77"/>
              <a:ea typeface="Inter" panose="02000503000000020004" pitchFamily="2" charset="0"/>
              <a:cs typeface="Poppins" pitchFamily="2" charset="77"/>
            </a:endParaRPr>
          </a:p>
          <a:p>
            <a:pPr>
              <a:lnSpc>
                <a:spcPts val="1520"/>
              </a:lnSpc>
            </a:pPr>
            <a:r>
              <a:rPr lang="en-AE" sz="12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Hosting the region’s first AI Academy for insurers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1375F6-FD80-6C83-903E-28142287C8F5}"/>
              </a:ext>
            </a:extLst>
          </p:cNvPr>
          <p:cNvSpPr txBox="1"/>
          <p:nvPr/>
        </p:nvSpPr>
        <p:spPr>
          <a:xfrm>
            <a:off x="7679970" y="1952737"/>
            <a:ext cx="1935739" cy="11041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300"/>
              </a:spcAft>
            </a:pPr>
            <a:endParaRPr lang="en-AE" sz="3200" dirty="0">
              <a:latin typeface="Poppins" pitchFamily="2" charset="77"/>
              <a:ea typeface="Inter" panose="02000503000000020004" pitchFamily="2" charset="0"/>
              <a:cs typeface="Poppins" pitchFamily="2" charset="77"/>
            </a:endParaRPr>
          </a:p>
          <a:p>
            <a:pPr>
              <a:lnSpc>
                <a:spcPts val="1820"/>
              </a:lnSpc>
              <a:spcAft>
                <a:spcPts val="300"/>
              </a:spcAft>
            </a:pPr>
            <a:r>
              <a:rPr lang="en-AE" sz="20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Industry contributions: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37BA7F-3BF8-8754-4622-1D461CDA4873}"/>
              </a:ext>
            </a:extLst>
          </p:cNvPr>
          <p:cNvSpPr txBox="1"/>
          <p:nvPr/>
        </p:nvSpPr>
        <p:spPr>
          <a:xfrm>
            <a:off x="105103" y="6183432"/>
            <a:ext cx="2042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E" sz="1600" dirty="0">
                <a:latin typeface="Poppins" pitchFamily="2" charset="77"/>
                <a:ea typeface="Inter" panose="02000503000000020004" pitchFamily="2" charset="0"/>
                <a:cs typeface="Poppins" pitchFamily="2" charset="77"/>
              </a:rPr>
              <a:t>FREDERIK BISBJERG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A37B3C77-DFD8-C062-B555-34D5B8FF3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22+ YEARS </a:t>
            </a:r>
            <a:r>
              <a:rPr lang="en-US" dirty="0"/>
              <a:t>OF Shaping the future of insurance</a:t>
            </a:r>
          </a:p>
        </p:txBody>
      </p:sp>
    </p:spTree>
    <p:extLst>
      <p:ext uri="{BB962C8B-B14F-4D97-AF65-F5344CB8AC3E}">
        <p14:creationId xmlns:p14="http://schemas.microsoft.com/office/powerpoint/2010/main" val="277459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F4174-A847-1B58-A709-DE0BC3CEE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4.0</a:t>
            </a:r>
          </a:p>
        </p:txBody>
      </p:sp>
    </p:spTree>
    <p:extLst>
      <p:ext uri="{BB962C8B-B14F-4D97-AF65-F5344CB8AC3E}">
        <p14:creationId xmlns:p14="http://schemas.microsoft.com/office/powerpoint/2010/main" val="269801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656E7E-AEBB-0A69-8041-64F51DB49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four industrial revolutions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A05780-1F65-BD98-8809-C1966DAA5D6A}"/>
              </a:ext>
            </a:extLst>
          </p:cNvPr>
          <p:cNvSpPr txBox="1"/>
          <p:nvPr/>
        </p:nvSpPr>
        <p:spPr>
          <a:xfrm>
            <a:off x="685183" y="1536498"/>
            <a:ext cx="246687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latin typeface="Playfair Display Medium" pitchFamily="2" charset="77"/>
                <a:cs typeface="Poppins" pitchFamily="2" charset="77"/>
              </a:rPr>
              <a:t>First industrial revolution (c. 1760–1840)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EC2AD1-5B78-D8D2-7796-51B87B6DE044}"/>
              </a:ext>
            </a:extLst>
          </p:cNvPr>
          <p:cNvSpPr txBox="1"/>
          <p:nvPr/>
        </p:nvSpPr>
        <p:spPr>
          <a:xfrm>
            <a:off x="685183" y="2194129"/>
            <a:ext cx="246687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Poppins" pitchFamily="2" charset="77"/>
                <a:cs typeface="Poppins" pitchFamily="2" charset="77"/>
              </a:rPr>
              <a:t>Introduction of steam power and mechanized production - humanity's first major</a:t>
            </a:r>
          </a:p>
          <a:p>
            <a:r>
              <a:rPr lang="en-US" sz="1100" dirty="0">
                <a:latin typeface="Poppins" pitchFamily="2" charset="77"/>
                <a:cs typeface="Poppins" pitchFamily="2" charset="77"/>
              </a:rPr>
              <a:t>leap from manual labor to machine-assisted 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368382-6C64-8E8D-A881-F93608829C0B}"/>
              </a:ext>
            </a:extLst>
          </p:cNvPr>
          <p:cNvSpPr txBox="1"/>
          <p:nvPr/>
        </p:nvSpPr>
        <p:spPr>
          <a:xfrm rot="16200000">
            <a:off x="-6412" y="3659571"/>
            <a:ext cx="8963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100" dirty="0">
                <a:latin typeface="Poppins" pitchFamily="2" charset="77"/>
                <a:cs typeface="Poppins" pitchFamily="2" charset="77"/>
              </a:rPr>
              <a:t>Disruption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8C0FE5-C2F8-BDD7-69DA-4E85BF32F5CD}"/>
              </a:ext>
            </a:extLst>
          </p:cNvPr>
          <p:cNvSpPr txBox="1"/>
          <p:nvPr/>
        </p:nvSpPr>
        <p:spPr>
          <a:xfrm rot="16200000">
            <a:off x="-101166" y="4824761"/>
            <a:ext cx="10951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100" dirty="0">
                <a:latin typeface="Poppins" pitchFamily="2" charset="77"/>
                <a:cs typeface="Poppins" pitchFamily="2" charset="77"/>
              </a:rPr>
              <a:t>Job creation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B735CE-A0DA-E085-843B-EEB5B395C5B9}"/>
              </a:ext>
            </a:extLst>
          </p:cNvPr>
          <p:cNvSpPr txBox="1"/>
          <p:nvPr/>
        </p:nvSpPr>
        <p:spPr>
          <a:xfrm rot="16200000">
            <a:off x="145073" y="5850436"/>
            <a:ext cx="5934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100" dirty="0">
                <a:latin typeface="Poppins" pitchFamily="2" charset="77"/>
                <a:cs typeface="Poppins" pitchFamily="2" charset="77"/>
              </a:rPr>
              <a:t>Effect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AA91AB-322F-5886-7094-79605EE18A36}"/>
              </a:ext>
            </a:extLst>
          </p:cNvPr>
          <p:cNvSpPr txBox="1"/>
          <p:nvPr/>
        </p:nvSpPr>
        <p:spPr>
          <a:xfrm>
            <a:off x="685183" y="3318932"/>
            <a:ext cx="246687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Poppins" pitchFamily="2" charset="77"/>
                <a:cs typeface="Poppins" pitchFamily="2" charset="77"/>
              </a:rPr>
              <a:t>Steam power and mechanized textiles displaced artisan weavers; real wages for hand-loom workers halved over three decades.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0D8E2C-F5AE-2E0D-27D9-22C380B23467}"/>
              </a:ext>
            </a:extLst>
          </p:cNvPr>
          <p:cNvSpPr txBox="1"/>
          <p:nvPr/>
        </p:nvSpPr>
        <p:spPr>
          <a:xfrm>
            <a:off x="685183" y="4457727"/>
            <a:ext cx="246687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Poppins" pitchFamily="2" charset="77"/>
                <a:cs typeface="Poppins" pitchFamily="2" charset="77"/>
              </a:rPr>
              <a:t>Britain's textile workforce doubled from ~168kin 1788 to</a:t>
            </a:r>
          </a:p>
          <a:p>
            <a:r>
              <a:rPr lang="en-US" sz="1100" dirty="0">
                <a:latin typeface="Poppins" pitchFamily="2" charset="77"/>
                <a:cs typeface="Poppins" pitchFamily="2" charset="77"/>
              </a:rPr>
              <a:t>~336k by 1820, while entirely new trades - mechanics, ironworkers, railway crews -appeared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F2A634-E7E3-EB88-4FB1-5FF6F856F589}"/>
              </a:ext>
            </a:extLst>
          </p:cNvPr>
          <p:cNvSpPr txBox="1"/>
          <p:nvPr/>
        </p:nvSpPr>
        <p:spPr>
          <a:xfrm>
            <a:off x="685183" y="5732203"/>
            <a:ext cx="24668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Poppins" pitchFamily="2" charset="77"/>
                <a:cs typeface="Poppins" pitchFamily="2" charset="77"/>
              </a:rPr>
              <a:t>Total employment and GDP per capita rose steadily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627119-9A69-51B0-F7A9-9A51319E0130}"/>
              </a:ext>
            </a:extLst>
          </p:cNvPr>
          <p:cNvSpPr txBox="1"/>
          <p:nvPr/>
        </p:nvSpPr>
        <p:spPr>
          <a:xfrm>
            <a:off x="3477005" y="1536498"/>
            <a:ext cx="246687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latin typeface="Playfair Display Medium" pitchFamily="2" charset="77"/>
                <a:cs typeface="Poppins" pitchFamily="2" charset="77"/>
              </a:rPr>
              <a:t>Second industrial revolution (c. 1870–1914)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404E7F-6EAF-E639-28C0-45DEF68C39B0}"/>
              </a:ext>
            </a:extLst>
          </p:cNvPr>
          <p:cNvSpPr txBox="1"/>
          <p:nvPr/>
        </p:nvSpPr>
        <p:spPr>
          <a:xfrm>
            <a:off x="3477005" y="2194129"/>
            <a:ext cx="246687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Poppins" pitchFamily="2" charset="77"/>
                <a:cs typeface="Poppins" pitchFamily="2" charset="77"/>
              </a:rPr>
              <a:t>Mass production, electricity, and steel transformed society from agricultural to industrial,</a:t>
            </a:r>
          </a:p>
          <a:p>
            <a:r>
              <a:rPr lang="en-US" sz="1100" dirty="0">
                <a:latin typeface="Poppins" pitchFamily="2" charset="77"/>
                <a:cs typeface="Poppins" pitchFamily="2" charset="77"/>
              </a:rPr>
              <a:t>creating the foundation of modern urban life.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E7AB88-8189-888B-692A-55F5E0C6E6BC}"/>
              </a:ext>
            </a:extLst>
          </p:cNvPr>
          <p:cNvSpPr txBox="1"/>
          <p:nvPr/>
        </p:nvSpPr>
        <p:spPr>
          <a:xfrm>
            <a:off x="3477005" y="3318932"/>
            <a:ext cx="246687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Poppins" pitchFamily="2" charset="77"/>
                <a:cs typeface="Poppins" pitchFamily="2" charset="77"/>
              </a:rPr>
              <a:t>Electrification, mass steel, and the assembly line cut demand for bespoke crafts and farm labor; ~11 million Americans left agriculture for city factories.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71F17D-B604-D6DC-C289-0EFADD477D03}"/>
              </a:ext>
            </a:extLst>
          </p:cNvPr>
          <p:cNvSpPr txBox="1"/>
          <p:nvPr/>
        </p:nvSpPr>
        <p:spPr>
          <a:xfrm>
            <a:off x="3477005" y="4457727"/>
            <a:ext cx="24668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Poppins" pitchFamily="2" charset="77"/>
                <a:cs typeface="Poppins" pitchFamily="2" charset="77"/>
              </a:rPr>
              <a:t>U.S. employment 4x’d from 3.5 m to 14.2 m (1870-1910); new industries like telephony added ~178,000 operators by 1920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00F3B9-210E-F994-FF94-098266E584E9}"/>
              </a:ext>
            </a:extLst>
          </p:cNvPr>
          <p:cNvSpPr txBox="1"/>
          <p:nvPr/>
        </p:nvSpPr>
        <p:spPr>
          <a:xfrm>
            <a:off x="3477005" y="5732203"/>
            <a:ext cx="246687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Poppins" pitchFamily="2" charset="77"/>
                <a:cs typeface="Poppins" pitchFamily="2" charset="77"/>
              </a:rPr>
              <a:t>Rapid economic growth, rise of the managerial class and white-collar services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9287D9-EE96-8496-CE60-62E394FA38D0}"/>
              </a:ext>
            </a:extLst>
          </p:cNvPr>
          <p:cNvSpPr txBox="1"/>
          <p:nvPr/>
        </p:nvSpPr>
        <p:spPr>
          <a:xfrm>
            <a:off x="6268827" y="2194129"/>
            <a:ext cx="246687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Poppins" pitchFamily="2" charset="77"/>
                <a:cs typeface="Poppins" pitchFamily="2" charset="77"/>
              </a:rPr>
              <a:t>The digital age transformed information processing and communications, shifting economic value from physical production to knowledge work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FA5C03-5084-8723-1B32-CEB010CBA192}"/>
              </a:ext>
            </a:extLst>
          </p:cNvPr>
          <p:cNvSpPr txBox="1"/>
          <p:nvPr/>
        </p:nvSpPr>
        <p:spPr>
          <a:xfrm>
            <a:off x="6268827" y="1536498"/>
            <a:ext cx="246687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latin typeface="Playfair Display Medium" pitchFamily="2" charset="77"/>
                <a:cs typeface="Poppins" pitchFamily="2" charset="77"/>
              </a:rPr>
              <a:t>Third industrial revolution (digital, 1970s- 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A6D3F8-F377-4FA0-73F2-04226A1986A8}"/>
              </a:ext>
            </a:extLst>
          </p:cNvPr>
          <p:cNvSpPr txBox="1"/>
          <p:nvPr/>
        </p:nvSpPr>
        <p:spPr>
          <a:xfrm>
            <a:off x="6268827" y="3318932"/>
            <a:ext cx="246687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Poppins" pitchFamily="2" charset="77"/>
                <a:cs typeface="Poppins" pitchFamily="2" charset="77"/>
              </a:rPr>
              <a:t>Routine clerical and assembly roles gave way to automation; job polarization emerged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D6CD5B-DD91-D9AE-46CE-E339EF512E47}"/>
              </a:ext>
            </a:extLst>
          </p:cNvPr>
          <p:cNvSpPr txBox="1"/>
          <p:nvPr/>
        </p:nvSpPr>
        <p:spPr>
          <a:xfrm>
            <a:off x="6268827" y="4457727"/>
            <a:ext cx="24668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Poppins" pitchFamily="2" charset="77"/>
                <a:cs typeface="Poppins" pitchFamily="2" charset="77"/>
              </a:rPr>
              <a:t>Millions of software developers, IT architects, cybersecurity analysts, and digital marketers entered the labor market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9024E6-D65E-6C32-CE66-809B23D81474}"/>
              </a:ext>
            </a:extLst>
          </p:cNvPr>
          <p:cNvSpPr txBox="1"/>
          <p:nvPr/>
        </p:nvSpPr>
        <p:spPr>
          <a:xfrm>
            <a:off x="6268827" y="5732203"/>
            <a:ext cx="246687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Poppins" pitchFamily="2" charset="77"/>
                <a:cs typeface="Poppins" pitchFamily="2" charset="77"/>
              </a:rPr>
              <a:t>Knowledge-economy expansion offset routine-task losses, though skewed to high-skill roles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510C7D-8B24-40B6-B0B4-2BEC3F3735AD}"/>
              </a:ext>
            </a:extLst>
          </p:cNvPr>
          <p:cNvSpPr txBox="1"/>
          <p:nvPr/>
        </p:nvSpPr>
        <p:spPr>
          <a:xfrm>
            <a:off x="9060648" y="2194129"/>
            <a:ext cx="246687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Poppins" pitchFamily="2" charset="77"/>
                <a:cs typeface="Poppins" pitchFamily="2" charset="77"/>
              </a:rPr>
              <a:t>Artificial intelligence and interconnected systems are now automating cognitive work itself, representing the most profound transformation yet in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4D9836-D1BC-428C-65C7-FA16FE7D4029}"/>
              </a:ext>
            </a:extLst>
          </p:cNvPr>
          <p:cNvSpPr txBox="1"/>
          <p:nvPr/>
        </p:nvSpPr>
        <p:spPr>
          <a:xfrm>
            <a:off x="9060648" y="1536498"/>
            <a:ext cx="246687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latin typeface="Playfair Display Medium" pitchFamily="2" charset="77"/>
                <a:cs typeface="Poppins" pitchFamily="2" charset="77"/>
              </a:rPr>
              <a:t>Fourth industrial revolution (GenAI, robots)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DAE04A-1D20-8CE6-112A-B3F350C10C0F}"/>
              </a:ext>
            </a:extLst>
          </p:cNvPr>
          <p:cNvSpPr txBox="1"/>
          <p:nvPr/>
        </p:nvSpPr>
        <p:spPr>
          <a:xfrm>
            <a:off x="9060648" y="3318932"/>
            <a:ext cx="246687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Poppins" pitchFamily="2" charset="77"/>
                <a:cs typeface="Poppins" pitchFamily="2" charset="77"/>
              </a:rPr>
              <a:t>Up to 57 % of OECD jobs face high automation risk – 78 million jobs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39F908-16CE-C4CE-F5C4-ECB2598AB326}"/>
              </a:ext>
            </a:extLst>
          </p:cNvPr>
          <p:cNvSpPr txBox="1"/>
          <p:nvPr/>
        </p:nvSpPr>
        <p:spPr>
          <a:xfrm>
            <a:off x="9060648" y="4457727"/>
            <a:ext cx="24668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Poppins" pitchFamily="2" charset="77"/>
                <a:cs typeface="Poppins" pitchFamily="2" charset="77"/>
              </a:rPr>
              <a:t>69 % of leaders expect net job growth from 4IR technologies. AI specialist hiring in insurance has grown 74 % annually since 2018.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14744E-5E9E-5EAE-A5FF-221B67B3E0D8}"/>
              </a:ext>
            </a:extLst>
          </p:cNvPr>
          <p:cNvSpPr txBox="1"/>
          <p:nvPr/>
        </p:nvSpPr>
        <p:spPr>
          <a:xfrm>
            <a:off x="9060648" y="5732203"/>
            <a:ext cx="246687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Poppins" pitchFamily="2" charset="77"/>
                <a:cs typeface="Poppins" pitchFamily="2" charset="77"/>
              </a:rPr>
              <a:t>Early data already show parallel elimination and creation, repeating the historical pattern</a:t>
            </a:r>
          </a:p>
        </p:txBody>
      </p:sp>
      <p:pic>
        <p:nvPicPr>
          <p:cNvPr id="34" name="Graphic 33" descr="UFO Invasion outline">
            <a:extLst>
              <a:ext uri="{FF2B5EF4-FFF2-40B4-BE49-F238E27FC236}">
                <a16:creationId xmlns:a16="http://schemas.microsoft.com/office/drawing/2014/main" id="{75A47B70-7324-A1B9-1F37-26E25B524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001" y="869731"/>
            <a:ext cx="600164" cy="600164"/>
          </a:xfrm>
          <a:prstGeom prst="rect">
            <a:avLst/>
          </a:prstGeom>
        </p:spPr>
      </p:pic>
      <p:pic>
        <p:nvPicPr>
          <p:cNvPr id="36" name="Graphic 35" descr="Computer outline">
            <a:extLst>
              <a:ext uri="{FF2B5EF4-FFF2-40B4-BE49-F238E27FC236}">
                <a16:creationId xmlns:a16="http://schemas.microsoft.com/office/drawing/2014/main" id="{F9621E82-35E1-2709-96B1-3E4E949C71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02180" y="869731"/>
            <a:ext cx="600164" cy="600164"/>
          </a:xfrm>
          <a:prstGeom prst="rect">
            <a:avLst/>
          </a:prstGeom>
        </p:spPr>
      </p:pic>
      <p:pic>
        <p:nvPicPr>
          <p:cNvPr id="38" name="Graphic 37" descr="Production outline">
            <a:extLst>
              <a:ext uri="{FF2B5EF4-FFF2-40B4-BE49-F238E27FC236}">
                <a16:creationId xmlns:a16="http://schemas.microsoft.com/office/drawing/2014/main" id="{A2EAC437-13BE-98B3-503B-A5B9FC1612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10358" y="876101"/>
            <a:ext cx="600164" cy="600164"/>
          </a:xfrm>
          <a:prstGeom prst="rect">
            <a:avLst/>
          </a:prstGeom>
        </p:spPr>
      </p:pic>
      <p:pic>
        <p:nvPicPr>
          <p:cNvPr id="40" name="Graphic 39" descr="Toy Train outline">
            <a:extLst>
              <a:ext uri="{FF2B5EF4-FFF2-40B4-BE49-F238E27FC236}">
                <a16:creationId xmlns:a16="http://schemas.microsoft.com/office/drawing/2014/main" id="{81F0D141-9883-4503-EA42-1BE6BF67A3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18536" y="876101"/>
            <a:ext cx="600164" cy="60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6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5BC856-9B1A-ADD2-E260-982FBA602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GenAI</a:t>
            </a:r>
            <a:r>
              <a:rPr lang="en-US" dirty="0"/>
              <a:t>, LLMs, agents…</a:t>
            </a:r>
          </a:p>
        </p:txBody>
      </p:sp>
    </p:spTree>
    <p:extLst>
      <p:ext uri="{BB962C8B-B14F-4D97-AF65-F5344CB8AC3E}">
        <p14:creationId xmlns:p14="http://schemas.microsoft.com/office/powerpoint/2010/main" val="81763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E9403A-004B-FACD-BA05-263118848F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AI in the media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A516CB-AB7B-AF59-F9B3-AD54FA480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hype is real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A6F153-9E5E-CC9A-16BB-128695913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80" y="1139783"/>
            <a:ext cx="2569737" cy="5832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1B777F-C544-E803-E196-68D50596F8BD}"/>
              </a:ext>
            </a:extLst>
          </p:cNvPr>
          <p:cNvSpPr txBox="1"/>
          <p:nvPr/>
        </p:nvSpPr>
        <p:spPr>
          <a:xfrm>
            <a:off x="310980" y="1876989"/>
            <a:ext cx="2569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400"/>
              </a:spcAft>
            </a:pPr>
            <a:r>
              <a:rPr lang="en-US" sz="12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“UAE: 6 in 10 employees will need reskilling as AI enters workplace”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EC971D9-024C-D881-B9E4-E753AE854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081" y="712470"/>
            <a:ext cx="1593676" cy="97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6203AD-3C43-2725-E32C-173547E719A3}"/>
              </a:ext>
            </a:extLst>
          </p:cNvPr>
          <p:cNvSpPr txBox="1"/>
          <p:nvPr/>
        </p:nvSpPr>
        <p:spPr>
          <a:xfrm>
            <a:off x="7677011" y="1876989"/>
            <a:ext cx="4204009" cy="4298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1200" b="1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Top priorities in the next 6-12 months for the workforce:</a:t>
            </a:r>
            <a:endParaRPr lang="en-US" sz="1200" dirty="0"/>
          </a:p>
          <a:p>
            <a:pPr marL="228600" indent="-228600" algn="l">
              <a:spcAft>
                <a:spcPts val="400"/>
              </a:spcAft>
              <a:buFont typeface="+mj-lt"/>
              <a:buAutoNum type="arabicPeriod"/>
            </a:pPr>
            <a:r>
              <a:rPr lang="en-US" sz="1200" dirty="0"/>
              <a:t>Collaborating with technical departments in designing and deploying AI tools and policies</a:t>
            </a:r>
          </a:p>
          <a:p>
            <a:pPr marL="228600" indent="-228600" algn="l">
              <a:spcAft>
                <a:spcPts val="400"/>
              </a:spcAft>
              <a:buFont typeface="+mj-lt"/>
              <a:buAutoNum type="arabicPeriod"/>
            </a:pPr>
            <a:r>
              <a:rPr lang="en-US" sz="1200" dirty="0"/>
              <a:t>Mapping the impact of AI on people, jobs, tasks and processes</a:t>
            </a:r>
          </a:p>
          <a:p>
            <a:pPr marL="228600" indent="-228600" algn="l">
              <a:spcAft>
                <a:spcPts val="400"/>
              </a:spcAft>
              <a:buFont typeface="+mj-lt"/>
              <a:buAutoNum type="arabicPeriod"/>
            </a:pPr>
            <a:r>
              <a:rPr lang="en-US" sz="1200" dirty="0"/>
              <a:t>Proactively redesigning jobs, tasks and processes </a:t>
            </a:r>
          </a:p>
          <a:p>
            <a:pPr marL="228600" indent="-228600" algn="l">
              <a:spcAft>
                <a:spcPts val="400"/>
              </a:spcAft>
              <a:buFont typeface="+mj-lt"/>
              <a:buAutoNum type="arabicPeriod"/>
            </a:pPr>
            <a:r>
              <a:rPr lang="en-US" sz="1200" dirty="0"/>
              <a:t>Developing upskilling and reskilling programs </a:t>
            </a:r>
          </a:p>
          <a:p>
            <a:pPr marL="228600" indent="-228600" algn="l">
              <a:spcAft>
                <a:spcPts val="400"/>
              </a:spcAft>
              <a:buFont typeface="+mj-lt"/>
              <a:buAutoNum type="arabicPeriod"/>
            </a:pPr>
            <a:r>
              <a:rPr lang="en-US" sz="1200" dirty="0"/>
              <a:t>Hiring new, specialized talent with skills to work alongside, or design, AI tools </a:t>
            </a:r>
          </a:p>
          <a:p>
            <a:pPr marL="228600" indent="-228600" algn="l">
              <a:spcAft>
                <a:spcPts val="400"/>
              </a:spcAft>
              <a:buFont typeface="+mj-lt"/>
              <a:buAutoNum type="arabicPeriod"/>
            </a:pPr>
            <a:r>
              <a:rPr lang="en-US" sz="1200" dirty="0"/>
              <a:t>Facilitating talent redeployment and internal mobility</a:t>
            </a:r>
          </a:p>
          <a:p>
            <a:pPr marL="228600" indent="-228600" algn="l">
              <a:spcAft>
                <a:spcPts val="400"/>
              </a:spcAft>
              <a:buFont typeface="+mj-lt"/>
              <a:buAutoNum type="arabicPeriod"/>
            </a:pPr>
            <a:r>
              <a:rPr lang="en-US" sz="1200" dirty="0"/>
              <a:t>Leading the design and execution of change management programs</a:t>
            </a:r>
          </a:p>
          <a:p>
            <a:pPr marL="228600" indent="-228600" algn="l">
              <a:spcAft>
                <a:spcPts val="400"/>
              </a:spcAft>
              <a:buFont typeface="+mj-lt"/>
              <a:buAutoNum type="arabicPeriod"/>
            </a:pPr>
            <a:r>
              <a:rPr lang="en-US" sz="1200" dirty="0"/>
              <a:t>Measuring productivity and performance changes</a:t>
            </a:r>
          </a:p>
          <a:p>
            <a:pPr marL="228600" indent="-228600" algn="l">
              <a:spcAft>
                <a:spcPts val="400"/>
              </a:spcAft>
              <a:buFont typeface="+mj-lt"/>
              <a:buAutoNum type="arabicPeriod"/>
            </a:pPr>
            <a:r>
              <a:rPr lang="en-US" sz="1200" dirty="0"/>
              <a:t>Managing workforce downsizing in obsolete roles</a:t>
            </a:r>
          </a:p>
          <a:p>
            <a:pPr>
              <a:spcAft>
                <a:spcPts val="400"/>
              </a:spcAft>
            </a:pPr>
            <a:r>
              <a:rPr lang="en-US" sz="1200" b="1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Top risks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: Employees not adapting fast enough, career stagnation / skill loss, ethical and data privacy issues.  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7DC832-5273-AAE0-8473-3742D2BB1B5A}"/>
              </a:ext>
            </a:extLst>
          </p:cNvPr>
          <p:cNvSpPr txBox="1"/>
          <p:nvPr/>
        </p:nvSpPr>
        <p:spPr>
          <a:xfrm>
            <a:off x="671979" y="5442075"/>
            <a:ext cx="38725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400"/>
              </a:spcAft>
            </a:pPr>
            <a:r>
              <a:rPr lang="en-US" sz="1600" b="0" i="1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“Business acumen and strategic thinking” are ranked as essential success factors for people leaders.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4BC4249-D383-4F82-CDE7-E6FC542AEA08}"/>
              </a:ext>
            </a:extLst>
          </p:cNvPr>
          <p:cNvCxnSpPr>
            <a:cxnSpLocks/>
          </p:cNvCxnSpPr>
          <p:nvPr/>
        </p:nvCxnSpPr>
        <p:spPr>
          <a:xfrm flipV="1">
            <a:off x="635108" y="5442075"/>
            <a:ext cx="0" cy="830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765866E-5105-9EA6-5AF4-0A8EFF3B7BB7}"/>
              </a:ext>
            </a:extLst>
          </p:cNvPr>
          <p:cNvSpPr txBox="1"/>
          <p:nvPr/>
        </p:nvSpPr>
        <p:spPr>
          <a:xfrm>
            <a:off x="310980" y="5380519"/>
            <a:ext cx="32412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400"/>
              </a:spcAft>
            </a:pPr>
            <a:r>
              <a:rPr lang="en-US" sz="2500" dirty="0">
                <a:latin typeface="Playfair Display Medium" pitchFamily="2" charset="77"/>
              </a:rPr>
              <a:t>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41D7D2-0E40-8DB8-746D-68E90FA36AE5}"/>
              </a:ext>
            </a:extLst>
          </p:cNvPr>
          <p:cNvSpPr txBox="1"/>
          <p:nvPr/>
        </p:nvSpPr>
        <p:spPr>
          <a:xfrm>
            <a:off x="3218507" y="1876989"/>
            <a:ext cx="4204009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Short run (today):</a:t>
            </a:r>
            <a:r>
              <a:rPr lang="en-US" sz="1200" dirty="0"/>
              <a:t> AI is already eating routine insurance tasks — claims triage, document review, underwriting checks. Humans are pushed toward novel or judgment-heavy cases.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Long run (next few years):</a:t>
            </a:r>
            <a:r>
              <a:rPr lang="en-US" sz="1200" dirty="0"/>
              <a:t> Routine work disappears, AI dominates the mid-tier, and human specialists survive only by moving to the edges (novel, creative, relationship-driven).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Career impact:</a:t>
            </a:r>
            <a:r>
              <a:rPr lang="en-US" sz="1200" dirty="0"/>
              <a:t> The biggest risk isn’t being “replaced” but being left behind while others learn to work with AI — stagnation is as dangerous as automation.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b="1" dirty="0" err="1"/>
              <a:t>Organisational</a:t>
            </a:r>
            <a:r>
              <a:rPr lang="en-US" sz="1200" b="1" dirty="0"/>
              <a:t> imperative:</a:t>
            </a:r>
            <a:r>
              <a:rPr lang="en-US" sz="1200" dirty="0"/>
              <a:t> Leaders who redesign roles, processes, and training now will capture the gains; those who delay will lock their firms into inefficiency.</a:t>
            </a:r>
          </a:p>
        </p:txBody>
      </p:sp>
      <p:pic>
        <p:nvPicPr>
          <p:cNvPr id="1034" name="Picture 10" descr="NBER Public Economics Program meeting, Fall 2023 - Social ...">
            <a:extLst>
              <a:ext uri="{FF2B5EF4-FFF2-40B4-BE49-F238E27FC236}">
                <a16:creationId xmlns:a16="http://schemas.microsoft.com/office/drawing/2014/main" id="{7218C6D3-407C-433C-AF30-42AF947F18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08" b="40511"/>
          <a:stretch/>
        </p:blipFill>
        <p:spPr bwMode="auto">
          <a:xfrm>
            <a:off x="3486920" y="1114151"/>
            <a:ext cx="3822700" cy="47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11A690E-521F-3BE1-1C40-9C55FBE3DBC5}"/>
              </a:ext>
            </a:extLst>
          </p:cNvPr>
          <p:cNvSpPr txBox="1"/>
          <p:nvPr/>
        </p:nvSpPr>
        <p:spPr>
          <a:xfrm>
            <a:off x="310980" y="3826240"/>
            <a:ext cx="2569737" cy="1251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Decline in entry-level employment in high AI-exposed occupations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Stagnation of job growth for young workers generally since late-2022</a:t>
            </a:r>
          </a:p>
        </p:txBody>
      </p:sp>
      <p:pic>
        <p:nvPicPr>
          <p:cNvPr id="1036" name="Picture 12" descr="Stanford University Logo, symbol, meaning, history, PNG, brand">
            <a:extLst>
              <a:ext uri="{FF2B5EF4-FFF2-40B4-BE49-F238E27FC236}">
                <a16:creationId xmlns:a16="http://schemas.microsoft.com/office/drawing/2014/main" id="{2905FD34-F103-151F-830E-B468968DE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98" y="2987705"/>
            <a:ext cx="1406099" cy="77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27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6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BC2222-39B8-142C-C90B-3ABD963EB4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path to AGI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21C975-5BA1-44B7-E020-4C0AB210A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hype all about – the path to AGI – artificial general intelligence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CF17F90-960A-17BF-9980-549EEEDFB438}"/>
              </a:ext>
            </a:extLst>
          </p:cNvPr>
          <p:cNvGrpSpPr/>
          <p:nvPr/>
        </p:nvGrpSpPr>
        <p:grpSpPr>
          <a:xfrm>
            <a:off x="633161" y="1814828"/>
            <a:ext cx="1828800" cy="1189650"/>
            <a:chOff x="1509486" y="1633118"/>
            <a:chExt cx="1828800" cy="1189650"/>
          </a:xfrm>
        </p:grpSpPr>
        <p:sp>
          <p:nvSpPr>
            <p:cNvPr id="4" name="Pentagon 3">
              <a:extLst>
                <a:ext uri="{FF2B5EF4-FFF2-40B4-BE49-F238E27FC236}">
                  <a16:creationId xmlns:a16="http://schemas.microsoft.com/office/drawing/2014/main" id="{D7DA8CD7-9134-B019-80C5-8D79B4AE96E0}"/>
                </a:ext>
              </a:extLst>
            </p:cNvPr>
            <p:cNvSpPr/>
            <p:nvPr/>
          </p:nvSpPr>
          <p:spPr>
            <a:xfrm>
              <a:off x="1509486" y="1879339"/>
              <a:ext cx="1828800" cy="943429"/>
            </a:xfrm>
            <a:prstGeom prst="homePlate">
              <a:avLst>
                <a:gd name="adj" fmla="val 26923"/>
              </a:avLst>
            </a:prstGeom>
            <a:solidFill>
              <a:schemeClr val="tx2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>
                <a:spcAft>
                  <a:spcPts val="400"/>
                </a:spcAft>
              </a:pPr>
              <a:r>
                <a:rPr lang="en-US" sz="1200" b="1" dirty="0">
                  <a:solidFill>
                    <a:schemeClr val="bg1"/>
                  </a:solidFill>
                </a:rPr>
                <a:t>Programming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B9C1A6B-EE2F-A64D-3444-E651BF1B6A68}"/>
                </a:ext>
              </a:extLst>
            </p:cNvPr>
            <p:cNvSpPr txBox="1"/>
            <p:nvPr/>
          </p:nvSpPr>
          <p:spPr>
            <a:xfrm>
              <a:off x="1509486" y="1633118"/>
              <a:ext cx="102463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Aft>
                  <a:spcPts val="400"/>
                </a:spcAft>
              </a:pPr>
              <a:r>
                <a:rPr lang="en-US" sz="1000" b="1" cap="all" dirty="0"/>
                <a:t>“The recipe”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1115C2D-2444-CAD4-B72C-80075AE154A5}"/>
              </a:ext>
            </a:extLst>
          </p:cNvPr>
          <p:cNvGrpSpPr/>
          <p:nvPr/>
        </p:nvGrpSpPr>
        <p:grpSpPr>
          <a:xfrm>
            <a:off x="2796431" y="1814828"/>
            <a:ext cx="1828800" cy="1189650"/>
            <a:chOff x="1509486" y="1633118"/>
            <a:chExt cx="1828800" cy="1189650"/>
          </a:xfrm>
        </p:grpSpPr>
        <p:sp>
          <p:nvSpPr>
            <p:cNvPr id="10" name="Pentagon 9">
              <a:extLst>
                <a:ext uri="{FF2B5EF4-FFF2-40B4-BE49-F238E27FC236}">
                  <a16:creationId xmlns:a16="http://schemas.microsoft.com/office/drawing/2014/main" id="{32824A98-81B5-A01F-3F57-6D7346ED4B5E}"/>
                </a:ext>
              </a:extLst>
            </p:cNvPr>
            <p:cNvSpPr/>
            <p:nvPr/>
          </p:nvSpPr>
          <p:spPr>
            <a:xfrm>
              <a:off x="1509486" y="1879339"/>
              <a:ext cx="1828800" cy="943429"/>
            </a:xfrm>
            <a:prstGeom prst="homePlate">
              <a:avLst>
                <a:gd name="adj" fmla="val 26923"/>
              </a:avLst>
            </a:prstGeom>
            <a:solidFill>
              <a:schemeClr val="tx2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>
                <a:spcAft>
                  <a:spcPts val="400"/>
                </a:spcAft>
              </a:pPr>
              <a:r>
                <a:rPr lang="en-US" sz="1200" b="1" dirty="0">
                  <a:solidFill>
                    <a:schemeClr val="bg1"/>
                  </a:solidFill>
                </a:rPr>
                <a:t>Machine learning (ML)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E03317-4B90-CF16-7B3F-9F18CB80430D}"/>
                </a:ext>
              </a:extLst>
            </p:cNvPr>
            <p:cNvSpPr txBox="1"/>
            <p:nvPr/>
          </p:nvSpPr>
          <p:spPr>
            <a:xfrm>
              <a:off x="1509486" y="1633118"/>
              <a:ext cx="13708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Aft>
                  <a:spcPts val="400"/>
                </a:spcAft>
              </a:pPr>
              <a:r>
                <a:rPr lang="en-US" sz="1000" b="1" cap="all" dirty="0"/>
                <a:t>“the apprentice”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1BC6D0-A1EE-5B5F-A88B-C7819D475444}"/>
              </a:ext>
            </a:extLst>
          </p:cNvPr>
          <p:cNvGrpSpPr/>
          <p:nvPr/>
        </p:nvGrpSpPr>
        <p:grpSpPr>
          <a:xfrm>
            <a:off x="4959701" y="1814828"/>
            <a:ext cx="1828800" cy="1189650"/>
            <a:chOff x="1509486" y="1633118"/>
            <a:chExt cx="1828800" cy="1189650"/>
          </a:xfrm>
        </p:grpSpPr>
        <p:sp>
          <p:nvSpPr>
            <p:cNvPr id="13" name="Pentagon 12">
              <a:extLst>
                <a:ext uri="{FF2B5EF4-FFF2-40B4-BE49-F238E27FC236}">
                  <a16:creationId xmlns:a16="http://schemas.microsoft.com/office/drawing/2014/main" id="{539BCB9E-67BB-C9F7-D263-7759F1DE7C9E}"/>
                </a:ext>
              </a:extLst>
            </p:cNvPr>
            <p:cNvSpPr/>
            <p:nvPr/>
          </p:nvSpPr>
          <p:spPr>
            <a:xfrm>
              <a:off x="1509486" y="1879339"/>
              <a:ext cx="1828800" cy="943429"/>
            </a:xfrm>
            <a:prstGeom prst="homePlate">
              <a:avLst>
                <a:gd name="adj" fmla="val 26923"/>
              </a:avLst>
            </a:prstGeom>
            <a:solidFill>
              <a:schemeClr val="tx2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>
                <a:spcAft>
                  <a:spcPts val="400"/>
                </a:spcAft>
              </a:pPr>
              <a:r>
                <a:rPr lang="en-US" sz="1200" b="1" dirty="0">
                  <a:solidFill>
                    <a:schemeClr val="bg1"/>
                  </a:solidFill>
                </a:rPr>
                <a:t>Artificial intelligence (AI)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E4E2D56-4AC3-F265-A9B1-05EE936C0969}"/>
                </a:ext>
              </a:extLst>
            </p:cNvPr>
            <p:cNvSpPr txBox="1"/>
            <p:nvPr/>
          </p:nvSpPr>
          <p:spPr>
            <a:xfrm>
              <a:off x="1509486" y="1633118"/>
              <a:ext cx="12971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Aft>
                  <a:spcPts val="400"/>
                </a:spcAft>
              </a:pPr>
              <a:r>
                <a:rPr lang="en-US" sz="1000" b="1" cap="all" dirty="0"/>
                <a:t>“the assistant”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EA925E-4CC4-7415-1F2B-5E2BED034CD8}"/>
              </a:ext>
            </a:extLst>
          </p:cNvPr>
          <p:cNvGrpSpPr/>
          <p:nvPr/>
        </p:nvGrpSpPr>
        <p:grpSpPr>
          <a:xfrm>
            <a:off x="7122971" y="1814828"/>
            <a:ext cx="1828800" cy="1189650"/>
            <a:chOff x="1509486" y="1633118"/>
            <a:chExt cx="1828800" cy="1189650"/>
          </a:xfrm>
        </p:grpSpPr>
        <p:sp>
          <p:nvSpPr>
            <p:cNvPr id="16" name="Pentagon 15">
              <a:extLst>
                <a:ext uri="{FF2B5EF4-FFF2-40B4-BE49-F238E27FC236}">
                  <a16:creationId xmlns:a16="http://schemas.microsoft.com/office/drawing/2014/main" id="{E2053848-74E1-D609-6C01-8277FDF963F1}"/>
                </a:ext>
              </a:extLst>
            </p:cNvPr>
            <p:cNvSpPr/>
            <p:nvPr/>
          </p:nvSpPr>
          <p:spPr>
            <a:xfrm>
              <a:off x="1509486" y="1879339"/>
              <a:ext cx="1828800" cy="943429"/>
            </a:xfrm>
            <a:prstGeom prst="homePlate">
              <a:avLst>
                <a:gd name="adj" fmla="val 26923"/>
              </a:avLst>
            </a:prstGeom>
            <a:solidFill>
              <a:schemeClr val="tx2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>
                <a:spcAft>
                  <a:spcPts val="400"/>
                </a:spcAft>
              </a:pPr>
              <a:r>
                <a:rPr lang="en-US" sz="1200" b="1" dirty="0">
                  <a:solidFill>
                    <a:schemeClr val="bg1"/>
                  </a:solidFill>
                </a:rPr>
                <a:t>Generative AI / LLMs (GenAI)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3D51F2-DC2F-2447-1CD1-0A78AC524088}"/>
                </a:ext>
              </a:extLst>
            </p:cNvPr>
            <p:cNvSpPr txBox="1"/>
            <p:nvPr/>
          </p:nvSpPr>
          <p:spPr>
            <a:xfrm>
              <a:off x="1509486" y="1633118"/>
              <a:ext cx="11913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Aft>
                  <a:spcPts val="400"/>
                </a:spcAft>
              </a:pPr>
              <a:r>
                <a:rPr lang="en-US" sz="1000" b="1" cap="all" dirty="0"/>
                <a:t>“the creator”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D8ABF5-8262-CCB3-4542-EC62DBAA9F61}"/>
              </a:ext>
            </a:extLst>
          </p:cNvPr>
          <p:cNvGrpSpPr/>
          <p:nvPr/>
        </p:nvGrpSpPr>
        <p:grpSpPr>
          <a:xfrm>
            <a:off x="9286239" y="1814828"/>
            <a:ext cx="1828800" cy="1189650"/>
            <a:chOff x="1509486" y="1633118"/>
            <a:chExt cx="1828800" cy="1189650"/>
          </a:xfrm>
        </p:grpSpPr>
        <p:sp>
          <p:nvSpPr>
            <p:cNvPr id="19" name="Pentagon 18">
              <a:extLst>
                <a:ext uri="{FF2B5EF4-FFF2-40B4-BE49-F238E27FC236}">
                  <a16:creationId xmlns:a16="http://schemas.microsoft.com/office/drawing/2014/main" id="{B7A3FDCB-44D4-7390-0CBA-DB48458E926D}"/>
                </a:ext>
              </a:extLst>
            </p:cNvPr>
            <p:cNvSpPr/>
            <p:nvPr/>
          </p:nvSpPr>
          <p:spPr>
            <a:xfrm>
              <a:off x="1509486" y="1879339"/>
              <a:ext cx="1828800" cy="943429"/>
            </a:xfrm>
            <a:prstGeom prst="homePlate">
              <a:avLst>
                <a:gd name="adj" fmla="val 26923"/>
              </a:avLst>
            </a:prstGeom>
            <a:solidFill>
              <a:schemeClr val="tx2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>
                <a:spcAft>
                  <a:spcPts val="400"/>
                </a:spcAft>
              </a:pPr>
              <a:r>
                <a:rPr lang="en-US" sz="1200" b="1" dirty="0">
                  <a:solidFill>
                    <a:schemeClr val="bg1"/>
                  </a:solidFill>
                </a:rPr>
                <a:t>Artificial general intelligence (AGI)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0AE7D15-2A43-8093-3799-DC5EC20C4FB9}"/>
                </a:ext>
              </a:extLst>
            </p:cNvPr>
            <p:cNvSpPr txBox="1"/>
            <p:nvPr/>
          </p:nvSpPr>
          <p:spPr>
            <a:xfrm>
              <a:off x="1509486" y="1633118"/>
              <a:ext cx="102463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Aft>
                  <a:spcPts val="400"/>
                </a:spcAft>
              </a:pPr>
              <a:r>
                <a:rPr lang="en-US" sz="1000" b="1" cap="all" dirty="0"/>
                <a:t>“the vision”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3917F0D-C834-4C69-3940-514216EE8102}"/>
              </a:ext>
            </a:extLst>
          </p:cNvPr>
          <p:cNvSpPr txBox="1"/>
          <p:nvPr/>
        </p:nvSpPr>
        <p:spPr>
          <a:xfrm>
            <a:off x="633161" y="3288062"/>
            <a:ext cx="1940705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200" dirty="0"/>
              <a:t>Computers follow rules humans write</a:t>
            </a:r>
          </a:p>
          <a:p>
            <a:pPr>
              <a:spcAft>
                <a:spcPts val="400"/>
              </a:spcAft>
            </a:pPr>
            <a:r>
              <a:rPr lang="en-US" sz="1200" b="1" dirty="0"/>
              <a:t>Example: </a:t>
            </a:r>
            <a:r>
              <a:rPr lang="en-US" sz="1200" dirty="0"/>
              <a:t>“If a claim is above AED 50,000, flag it.”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23839B-5B0F-06C8-67BE-E83DA78CCCA0}"/>
              </a:ext>
            </a:extLst>
          </p:cNvPr>
          <p:cNvSpPr txBox="1"/>
          <p:nvPr/>
        </p:nvSpPr>
        <p:spPr>
          <a:xfrm>
            <a:off x="2796431" y="3288062"/>
            <a:ext cx="1940705" cy="162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200" dirty="0"/>
              <a:t>Instead of rules, the computer learns patterns from data. </a:t>
            </a:r>
          </a:p>
          <a:p>
            <a:pPr>
              <a:spcAft>
                <a:spcPts val="400"/>
              </a:spcAft>
            </a:pPr>
            <a:r>
              <a:rPr lang="en-US" sz="1200" b="1" dirty="0"/>
              <a:t>Example: </a:t>
            </a:r>
            <a:r>
              <a:rPr lang="en-US" sz="1200" dirty="0"/>
              <a:t>It looks at thousands of past claims to predict which ones are likely fraudulent.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841B10-7218-50B7-E5FD-23B98B6F1DF2}"/>
              </a:ext>
            </a:extLst>
          </p:cNvPr>
          <p:cNvSpPr txBox="1"/>
          <p:nvPr/>
        </p:nvSpPr>
        <p:spPr>
          <a:xfrm>
            <a:off x="4959701" y="3288062"/>
            <a:ext cx="1940705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200" dirty="0"/>
              <a:t>A broad term for systems that mimic parts of human thinking — like answering questions, recognizing images, or guiding decisions. </a:t>
            </a:r>
          </a:p>
          <a:p>
            <a:pPr>
              <a:spcAft>
                <a:spcPts val="400"/>
              </a:spcAft>
            </a:pPr>
            <a:r>
              <a:rPr lang="en-US" sz="1200" b="1" dirty="0"/>
              <a:t>Example:</a:t>
            </a:r>
            <a:r>
              <a:rPr lang="en-US" sz="1200" dirty="0"/>
              <a:t> A chatbot giving standard policy answers.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D16CE2-A5AA-2AE7-7649-7CD3E84AA3E5}"/>
              </a:ext>
            </a:extLst>
          </p:cNvPr>
          <p:cNvSpPr txBox="1"/>
          <p:nvPr/>
        </p:nvSpPr>
        <p:spPr>
          <a:xfrm>
            <a:off x="7122971" y="3288062"/>
            <a:ext cx="19407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200" dirty="0"/>
              <a:t>The new leap: AI doesn’t just follow or predict, it creates. It can draft reports, write emails, summarize legal text, or even generate repair estimates.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04229D-D545-ACE5-4068-8AEB819919F6}"/>
              </a:ext>
            </a:extLst>
          </p:cNvPr>
          <p:cNvSpPr txBox="1"/>
          <p:nvPr/>
        </p:nvSpPr>
        <p:spPr>
          <a:xfrm>
            <a:off x="9286239" y="3288062"/>
            <a:ext cx="1940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200" dirty="0"/>
              <a:t>Still in the future: an AI that can learn and reason across all tasks like a human — from negotiation to diagnosis to strategy.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283EA58-4663-F363-5A2A-41179093823B}"/>
              </a:ext>
            </a:extLst>
          </p:cNvPr>
          <p:cNvCxnSpPr/>
          <p:nvPr/>
        </p:nvCxnSpPr>
        <p:spPr>
          <a:xfrm>
            <a:off x="417689" y="6301784"/>
            <a:ext cx="11435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3CB45C9-F698-8896-C853-736000E800D4}"/>
              </a:ext>
            </a:extLst>
          </p:cNvPr>
          <p:cNvSpPr txBox="1"/>
          <p:nvPr/>
        </p:nvSpPr>
        <p:spPr>
          <a:xfrm>
            <a:off x="8037371" y="1219025"/>
            <a:ext cx="18389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PROBABILISTIC MODELS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699A25-8D17-6C6A-FBCA-95AC7E98F054}"/>
              </a:ext>
            </a:extLst>
          </p:cNvPr>
          <p:cNvSpPr txBox="1"/>
          <p:nvPr/>
        </p:nvSpPr>
        <p:spPr>
          <a:xfrm>
            <a:off x="2686263" y="1219025"/>
            <a:ext cx="18582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DETERMINISTIC MODELS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C591179-7C15-B49B-C33A-DA033BE058D1}"/>
              </a:ext>
            </a:extLst>
          </p:cNvPr>
          <p:cNvCxnSpPr>
            <a:cxnSpLocks/>
          </p:cNvCxnSpPr>
          <p:nvPr/>
        </p:nvCxnSpPr>
        <p:spPr>
          <a:xfrm>
            <a:off x="633161" y="1524703"/>
            <a:ext cx="61553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E328E1C-0D5F-E8C1-46CA-6B4940664903}"/>
              </a:ext>
            </a:extLst>
          </p:cNvPr>
          <p:cNvCxnSpPr>
            <a:cxnSpLocks/>
          </p:cNvCxnSpPr>
          <p:nvPr/>
        </p:nvCxnSpPr>
        <p:spPr>
          <a:xfrm>
            <a:off x="7122971" y="1524703"/>
            <a:ext cx="39920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0FC3826-6514-B007-A9FE-81E6F4EAB033}"/>
              </a:ext>
            </a:extLst>
          </p:cNvPr>
          <p:cNvSpPr txBox="1"/>
          <p:nvPr/>
        </p:nvSpPr>
        <p:spPr>
          <a:xfrm>
            <a:off x="2763380" y="5698266"/>
            <a:ext cx="42475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100" dirty="0"/>
              <a:t>AI automates decisions with predefined rules, while ML continuously learns from data </a:t>
            </a: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70961C8F-6E72-4DF7-40BA-1E13334BE6E5}"/>
              </a:ext>
            </a:extLst>
          </p:cNvPr>
          <p:cNvSpPr/>
          <p:nvPr/>
        </p:nvSpPr>
        <p:spPr>
          <a:xfrm rot="5400000">
            <a:off x="4730725" y="3443070"/>
            <a:ext cx="235385" cy="4103975"/>
          </a:xfrm>
          <a:prstGeom prst="rightBrace">
            <a:avLst>
              <a:gd name="adj1" fmla="val 18803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6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32" grpId="0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33F694-73C1-7207-73AF-252C608F09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Large Language Models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2FFF70-E17D-DC15-C977-680CC72A3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Large Language Model (LLM)</a:t>
            </a:r>
            <a:r>
              <a:rPr lang="en-US" dirty="0"/>
              <a:t> is a type of artificial intelligence trained on vast amounts of text to recognize patterns in how humans use language</a:t>
            </a:r>
          </a:p>
        </p:txBody>
      </p:sp>
      <p:pic>
        <p:nvPicPr>
          <p:cNvPr id="1026" name="Picture 2" descr="Explanation of LLM">
            <a:extLst>
              <a:ext uri="{FF2B5EF4-FFF2-40B4-BE49-F238E27FC236}">
                <a16:creationId xmlns:a16="http://schemas.microsoft.com/office/drawing/2014/main" id="{7771277A-1D8E-16E5-2DB3-C63FCD89A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57" y="1736371"/>
            <a:ext cx="7139688" cy="396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FB5BC7-472D-0357-590A-A4CB657EAFCC}"/>
              </a:ext>
            </a:extLst>
          </p:cNvPr>
          <p:cNvSpPr txBox="1"/>
          <p:nvPr/>
        </p:nvSpPr>
        <p:spPr>
          <a:xfrm>
            <a:off x="7857066" y="1352549"/>
            <a:ext cx="348826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/>
              <a:t> How it works in practice</a:t>
            </a:r>
          </a:p>
          <a:p>
            <a:pPr>
              <a:spcAft>
                <a:spcPts val="600"/>
              </a:spcAft>
            </a:pPr>
            <a:r>
              <a:rPr lang="en-US" sz="1200" b="1" dirty="0"/>
              <a:t>Input (prompt):</a:t>
            </a:r>
            <a:r>
              <a:rPr lang="en-US" sz="1200" dirty="0"/>
              <a:t> A user provides an instruction or question, such as </a:t>
            </a:r>
            <a:r>
              <a:rPr lang="en-US" sz="1200" i="1" dirty="0"/>
              <a:t>“Summarize this motor claim in 3 bullet points.”</a:t>
            </a:r>
            <a:endParaRPr lang="en-US" sz="1200" dirty="0"/>
          </a:p>
          <a:p>
            <a:pPr>
              <a:spcAft>
                <a:spcPts val="600"/>
              </a:spcAft>
            </a:pPr>
            <a:r>
              <a:rPr lang="en-US" sz="1200" b="1" dirty="0"/>
              <a:t>Processing:</a:t>
            </a:r>
            <a:r>
              <a:rPr lang="en-US" sz="1200" dirty="0"/>
              <a:t> The LLM draws on patterns from billions of examples to predict the best response</a:t>
            </a:r>
          </a:p>
          <a:p>
            <a:pPr>
              <a:spcAft>
                <a:spcPts val="600"/>
              </a:spcAft>
            </a:pPr>
            <a:r>
              <a:rPr lang="en-US" sz="1200" b="1" dirty="0"/>
              <a:t>Output:</a:t>
            </a:r>
            <a:r>
              <a:rPr lang="en-US" sz="1200" dirty="0"/>
              <a:t> A structured, human-like answer — summary, explanation, draft, or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E79E90-487F-0156-38C8-820DDB3D1A71}"/>
              </a:ext>
            </a:extLst>
          </p:cNvPr>
          <p:cNvSpPr txBox="1"/>
          <p:nvPr/>
        </p:nvSpPr>
        <p:spPr>
          <a:xfrm>
            <a:off x="7857066" y="3777643"/>
            <a:ext cx="3488267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rgbClr val="FF0000"/>
                </a:solidFill>
                <a:highlight>
                  <a:srgbClr val="FFFF00"/>
                </a:highlight>
              </a:rPr>
              <a:t>What it DOES NOT:</a:t>
            </a:r>
          </a:p>
          <a:p>
            <a:pPr>
              <a:spcAft>
                <a:spcPts val="600"/>
              </a:spcAft>
            </a:pPr>
            <a:r>
              <a:rPr lang="en-US" sz="1200" b="1" dirty="0"/>
              <a:t>Does NOT Understand language</a:t>
            </a:r>
            <a:r>
              <a:rPr lang="en-US" sz="1200" dirty="0"/>
              <a:t>. It's just a predictive engine. Based on text patterns it has previously seen, it can predict completions for the given text input</a:t>
            </a:r>
          </a:p>
          <a:p>
            <a:pPr>
              <a:spcAft>
                <a:spcPts val="600"/>
              </a:spcAft>
            </a:pPr>
            <a:r>
              <a:rPr lang="en-US" sz="1200" b="1" dirty="0"/>
              <a:t>Does NOT Understand facts</a:t>
            </a:r>
            <a:r>
              <a:rPr lang="en-US" sz="1200" dirty="0"/>
              <a:t>. There are no separate 'modes' for information retrieval vs. creative writing. The model just predicts the next most probable token in the ongoing sequence.</a:t>
            </a:r>
          </a:p>
          <a:p>
            <a:pPr>
              <a:spcAft>
                <a:spcPts val="600"/>
              </a:spcAft>
            </a:pPr>
            <a:r>
              <a:rPr lang="en-US" sz="1200" b="1" dirty="0"/>
              <a:t>Does NOT Understand manners, emotion or ethics</a:t>
            </a:r>
            <a:r>
              <a:rPr lang="en-US" sz="1200" dirty="0"/>
              <a:t>. The output is the outcome of training data guided by the given prompts.</a:t>
            </a:r>
          </a:p>
        </p:txBody>
      </p:sp>
    </p:spTree>
    <p:extLst>
      <p:ext uri="{BB962C8B-B14F-4D97-AF65-F5344CB8AC3E}">
        <p14:creationId xmlns:p14="http://schemas.microsoft.com/office/powerpoint/2010/main" val="115143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HODT">
      <a:dk1>
        <a:srgbClr val="000000"/>
      </a:dk1>
      <a:lt1>
        <a:srgbClr val="FFFFFF"/>
      </a:lt1>
      <a:dk2>
        <a:srgbClr val="1B3765"/>
      </a:dk2>
      <a:lt2>
        <a:srgbClr val="E7E6E6"/>
      </a:lt2>
      <a:accent1>
        <a:srgbClr val="F05323"/>
      </a:accent1>
      <a:accent2>
        <a:srgbClr val="1B3765"/>
      </a:accent2>
      <a:accent3>
        <a:srgbClr val="A5A5A5"/>
      </a:accent3>
      <a:accent4>
        <a:srgbClr val="4D4D4D"/>
      </a:accent4>
      <a:accent5>
        <a:srgbClr val="000000"/>
      </a:accent5>
      <a:accent6>
        <a:srgbClr val="70AD47"/>
      </a:accent6>
      <a:hlink>
        <a:srgbClr val="F05323"/>
      </a:hlink>
      <a:folHlink>
        <a:srgbClr val="F05323"/>
      </a:folHlink>
    </a:clrScheme>
    <a:fontScheme name="HODT.IO">
      <a:majorFont>
        <a:latin typeface="Roboto"/>
        <a:ea typeface=""/>
        <a:cs typeface="Roboto"/>
      </a:majorFont>
      <a:minorFont>
        <a:latin typeface="Poppins"/>
        <a:ea typeface=""/>
        <a:cs typeface="Poppi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l">
          <a:spcAft>
            <a:spcPts val="400"/>
          </a:spcAft>
          <a:defRPr sz="1100" dirty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spcAft>
            <a:spcPts val="400"/>
          </a:spcAft>
          <a:defRPr sz="11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742975A-E3A3-804C-87F8-95A5880EFFC6}" vid="{73C4B8E1-38FC-384B-84FA-568C361362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HODT">
    <a:dk1>
      <a:srgbClr val="000000"/>
    </a:dk1>
    <a:lt1>
      <a:srgbClr val="FFFFFF"/>
    </a:lt1>
    <a:dk2>
      <a:srgbClr val="1B3765"/>
    </a:dk2>
    <a:lt2>
      <a:srgbClr val="E7E6E6"/>
    </a:lt2>
    <a:accent1>
      <a:srgbClr val="F05323"/>
    </a:accent1>
    <a:accent2>
      <a:srgbClr val="1B3765"/>
    </a:accent2>
    <a:accent3>
      <a:srgbClr val="A5A5A5"/>
    </a:accent3>
    <a:accent4>
      <a:srgbClr val="4D4D4D"/>
    </a:accent4>
    <a:accent5>
      <a:srgbClr val="000000"/>
    </a:accent5>
    <a:accent6>
      <a:srgbClr val="70AD47"/>
    </a:accent6>
    <a:hlink>
      <a:srgbClr val="F05323"/>
    </a:hlink>
    <a:folHlink>
      <a:srgbClr val="F0532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4541</TotalTime>
  <Words>2687</Words>
  <Application>Microsoft Macintosh PowerPoint</Application>
  <PresentationFormat>Widescreen</PresentationFormat>
  <Paragraphs>383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Poppins</vt:lpstr>
      <vt:lpstr>Aptos</vt:lpstr>
      <vt:lpstr>Arial</vt:lpstr>
      <vt:lpstr>Helvetica</vt:lpstr>
      <vt:lpstr>Playfair Display Black</vt:lpstr>
      <vt:lpstr>Playfair Display Medium</vt:lpstr>
      <vt:lpstr>Inter Regular</vt:lpstr>
      <vt:lpstr>Custom Design</vt:lpstr>
      <vt:lpstr>Artificial Intelligence in Takaful ADAPTING WISELY, PRESERVING VALUE</vt:lpstr>
      <vt:lpstr>Agenda</vt:lpstr>
      <vt:lpstr>22+ YEARS OF Shaping the future of insurance</vt:lpstr>
      <vt:lpstr>World 4.0</vt:lpstr>
      <vt:lpstr>The four industrial revolutions</vt:lpstr>
      <vt:lpstr>GenAI, LLMs, agents…</vt:lpstr>
      <vt:lpstr>The hype is real</vt:lpstr>
      <vt:lpstr>What is the hype all about – the path to AGI – artificial general intelligence</vt:lpstr>
      <vt:lpstr>A Large Language Model (LLM) is a type of artificial intelligence trained on vast amounts of text to recognize patterns in how humans use language</vt:lpstr>
      <vt:lpstr>Today’s GenAI is like having a country of geniuses in a data center – but still not widely adopted as such – use cases are still mostly personal</vt:lpstr>
      <vt:lpstr>Giving the insurance organization superpowers with GenAI</vt:lpstr>
      <vt:lpstr>AI in Takaful</vt:lpstr>
      <vt:lpstr>Use cases for AI in Takaful</vt:lpstr>
      <vt:lpstr>Reasons for lack of AI adoption</vt:lpstr>
      <vt:lpstr>Working with AI</vt:lpstr>
      <vt:lpstr>Immediate opportunities with GenAI</vt:lpstr>
      <vt:lpstr>Agility for free: breaking down the walls with GenAI</vt:lpstr>
      <vt:lpstr>Opportunities </vt:lpstr>
      <vt:lpstr>Identifying use cases for GenAI, using ChatGPT</vt:lpstr>
      <vt:lpstr>From AI literacy to AI fluency</vt:lpstr>
      <vt:lpstr>Planning change</vt:lpstr>
      <vt:lpstr>Reasons for failed change initiatives</vt:lpstr>
      <vt:lpstr>There’s only one path to successful change – and that require a holistic view on the whole organization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Frederik Bisbjerg</dc:creator>
  <cp:keywords/>
  <dc:description/>
  <cp:lastModifiedBy>Frederik Bisbjerg</cp:lastModifiedBy>
  <cp:revision>11</cp:revision>
  <dcterms:created xsi:type="dcterms:W3CDTF">2025-08-24T04:49:12Z</dcterms:created>
  <dcterms:modified xsi:type="dcterms:W3CDTF">2025-10-20T08:55:58Z</dcterms:modified>
  <cp:category/>
</cp:coreProperties>
</file>